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1" r:id="rId1"/>
  </p:sldMasterIdLst>
  <p:notesMasterIdLst>
    <p:notesMasterId r:id="rId29"/>
  </p:notesMasterIdLst>
  <p:handoutMasterIdLst>
    <p:handoutMasterId r:id="rId30"/>
  </p:handoutMasterIdLst>
  <p:sldIdLst>
    <p:sldId id="485" r:id="rId2"/>
    <p:sldId id="472" r:id="rId3"/>
    <p:sldId id="479" r:id="rId4"/>
    <p:sldId id="275" r:id="rId5"/>
    <p:sldId id="424" r:id="rId6"/>
    <p:sldId id="480" r:id="rId7"/>
    <p:sldId id="486" r:id="rId8"/>
    <p:sldId id="389" r:id="rId9"/>
    <p:sldId id="388" r:id="rId10"/>
    <p:sldId id="488" r:id="rId11"/>
    <p:sldId id="487" r:id="rId12"/>
    <p:sldId id="489" r:id="rId13"/>
    <p:sldId id="481" r:id="rId14"/>
    <p:sldId id="390" r:id="rId15"/>
    <p:sldId id="407" r:id="rId16"/>
    <p:sldId id="482" r:id="rId17"/>
    <p:sldId id="394" r:id="rId18"/>
    <p:sldId id="391" r:id="rId19"/>
    <p:sldId id="491" r:id="rId20"/>
    <p:sldId id="490" r:id="rId21"/>
    <p:sldId id="387" r:id="rId22"/>
    <p:sldId id="492" r:id="rId23"/>
    <p:sldId id="402" r:id="rId24"/>
    <p:sldId id="406" r:id="rId25"/>
    <p:sldId id="429" r:id="rId26"/>
    <p:sldId id="493" r:id="rId27"/>
    <p:sldId id="469" r:id="rId28"/>
  </p:sldIdLst>
  <p:sldSz cx="9144000" cy="5143500" type="screen16x9"/>
  <p:notesSz cx="6858000" cy="9144000"/>
  <p:custDataLst>
    <p:tags r:id="rId31"/>
  </p:custDataLst>
  <p:defaultTextStyle>
    <a:defPPr>
      <a:defRPr lang="zh-CN"/>
    </a:defPPr>
    <a:lvl1pPr marL="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621">
          <p15:clr>
            <a:srgbClr val="A4A3A4"/>
          </p15:clr>
        </p15:guide>
        <p15:guide id="4" orient="horz" pos="680">
          <p15:clr>
            <a:srgbClr val="A4A3A4"/>
          </p15:clr>
        </p15:guide>
        <p15:guide id="5" orient="horz" pos="2927">
          <p15:clr>
            <a:srgbClr val="A4A3A4"/>
          </p15:clr>
        </p15:guide>
        <p15:guide id="6" pos="2875">
          <p15:clr>
            <a:srgbClr val="A4A3A4"/>
          </p15:clr>
        </p15:guide>
        <p15:guide id="7" pos="373">
          <p15:clr>
            <a:srgbClr val="A4A3A4"/>
          </p15:clr>
        </p15:guide>
        <p15:guide id="8" pos="538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ifei Li" initials="FL" lastIdx="1" clrIdx="0">
    <p:extLst>
      <p:ext uri="{19B8F6BF-5375-455C-9EA6-DF929625EA0E}">
        <p15:presenceInfo xmlns:p15="http://schemas.microsoft.com/office/powerpoint/2012/main" userId="79a3e16f65785e0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9700"/>
    <a:srgbClr val="909090"/>
    <a:srgbClr val="454545"/>
    <a:srgbClr val="FF8607"/>
    <a:srgbClr val="282828"/>
    <a:srgbClr val="071F65"/>
    <a:srgbClr val="006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18" autoAdjust="0"/>
    <p:restoredTop sz="95510" autoAdjust="0"/>
  </p:normalViewPr>
  <p:slideViewPr>
    <p:cSldViewPr snapToGrid="0" snapToObjects="1">
      <p:cViewPr varScale="1">
        <p:scale>
          <a:sx n="132" d="100"/>
          <a:sy n="132" d="100"/>
        </p:scale>
        <p:origin x="68" y="392"/>
      </p:cViewPr>
      <p:guideLst>
        <p:guide orient="horz" pos="2160"/>
        <p:guide pos="3840"/>
        <p:guide orient="horz" pos="1621"/>
        <p:guide orient="horz" pos="680"/>
        <p:guide orient="horz" pos="2927"/>
        <p:guide pos="2875"/>
        <p:guide pos="373"/>
        <p:guide pos="53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18F8A-74B5-9148-A891-627592061A38}" type="datetimeFigureOut">
              <a:rPr kumimoji="1" lang="zh-CN" altLang="en-US" smtClean="0"/>
              <a:t>2024/7/18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768D9-5829-CA4C-800C-5932EF9830F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61965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jpeg>
</file>

<file path=ppt/media/image16.png>
</file>

<file path=ppt/media/image17.jpeg>
</file>

<file path=ppt/media/image19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media/media1.wav>
</file>

<file path=ppt/media/media2.mk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6ACD6-F780-4A47-B5D9-D292A4BD6F81}" type="datetimeFigureOut">
              <a:rPr kumimoji="1" lang="zh-CN" altLang="en-US" smtClean="0"/>
              <a:t>2024/7/18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2715C-60D8-4442-95C1-470452B8606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0028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50774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4402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010749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7946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029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5251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0296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718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0296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96773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58306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61446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5077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029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7029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7230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95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1339205"/>
      </p:ext>
    </p:extLst>
  </p:cSld>
  <p:clrMapOvr>
    <a:masterClrMapping/>
  </p:clrMapOvr>
  <p:transition spd="slow" advClick="0" advTm="0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136860" y="4786900"/>
            <a:ext cx="820283" cy="276999"/>
          </a:xfrm>
          <a:prstGeom prst="rect">
            <a:avLst/>
          </a:prstGeom>
        </p:spPr>
        <p:txBody>
          <a:bodyPr lIns="68580" tIns="34290" rIns="68580" bIns="34290"/>
          <a:lstStyle/>
          <a:p>
            <a:pPr algn="ctr"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 </a:t>
            </a:r>
            <a:fld id="{2EEF1883-7A0E-4F66-9932-E581691AD397}" type="slidenum"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pPr algn="ctr">
                <a:defRPr/>
              </a:pPr>
              <a:t>‹#›</a:t>
            </a:fld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3392802762"/>
      </p:ext>
    </p:extLst>
  </p:cSld>
  <p:clrMapOvr>
    <a:masterClrMapping/>
  </p:clrMapOvr>
  <p:transition spd="slow" advClick="0" advTm="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6787259"/>
      </p:ext>
    </p:extLst>
  </p:cSld>
  <p:clrMapOvr>
    <a:masterClrMapping/>
  </p:clrMapOvr>
  <p:transition spd="slow" advClick="0" advTm="0">
    <p:wip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079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25" r:id="rId2"/>
    <p:sldLayoutId id="2147483724" r:id="rId3"/>
  </p:sldLayoutIdLst>
  <p:transition spd="slow" advClick="0" advTm="0">
    <p:wipe/>
  </p:transition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rgbClr val="071F65"/>
          </a:solidFill>
          <a:effectLst/>
          <a:latin typeface="Arial Black" panose="020B0A040201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67891" indent="-267891" algn="just" defTabSz="685800" rtl="0" eaLnBrk="1" latinLnBrk="0" hangingPunct="1">
        <a:lnSpc>
          <a:spcPct val="110000"/>
        </a:lnSpc>
        <a:spcBef>
          <a:spcPts val="1350"/>
        </a:spcBef>
        <a:spcAft>
          <a:spcPts val="0"/>
        </a:spcAft>
        <a:buClr>
          <a:schemeClr val="accent2">
            <a:lumMod val="75000"/>
          </a:schemeClr>
        </a:buClr>
        <a:buSzPct val="70000"/>
        <a:buFont typeface="Wingdings 2" panose="05020102010507070707" pitchFamily="18" charset="2"/>
        <a:buChar char=""/>
        <a:defRPr sz="1500" kern="1200" baseline="0">
          <a:solidFill>
            <a:srgbClr val="071F65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267891" indent="-267891" algn="just" defTabSz="685800" rtl="0" eaLnBrk="1" latinLnBrk="0" hangingPunct="1">
        <a:lnSpc>
          <a:spcPct val="130000"/>
        </a:lnSpc>
        <a:spcBef>
          <a:spcPts val="0"/>
        </a:spcBef>
        <a:spcAft>
          <a:spcPts val="45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200" kern="1200" baseline="0">
          <a:solidFill>
            <a:srgbClr val="071F65"/>
          </a:solidFill>
          <a:latin typeface="幼圆" panose="02010509060101010101" pitchFamily="49" charset="-122"/>
          <a:ea typeface="幼圆" panose="02010509060101010101" pitchFamily="49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[24]Forrest Gump - Suite Forrest Gump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90399" y="90114"/>
            <a:ext cx="304800" cy="304800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2529001" y="2948830"/>
            <a:ext cx="3422909" cy="3543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b="1" dirty="0">
                <a:latin typeface="+mj-ea"/>
                <a:ea typeface="+mj-ea"/>
              </a:rPr>
              <a:t>指导老师：陈琦</a:t>
            </a:r>
          </a:p>
        </p:txBody>
      </p:sp>
      <p:sp>
        <p:nvSpPr>
          <p:cNvPr id="22" name="矩形 21"/>
          <p:cNvSpPr/>
          <p:nvPr/>
        </p:nvSpPr>
        <p:spPr>
          <a:xfrm>
            <a:off x="2542581" y="3501938"/>
            <a:ext cx="1215717" cy="284693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kumimoji="1" lang="zh-CN" altLang="en-US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组长：李飞飞</a:t>
            </a:r>
            <a:endParaRPr kumimoji="1"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458991" y="1941827"/>
            <a:ext cx="5839485" cy="74635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4400" b="1" dirty="0">
                <a:solidFill>
                  <a:srgbClr val="071F65"/>
                </a:solidFill>
                <a:latin typeface="+mj-ea"/>
                <a:ea typeface="+mj-ea"/>
              </a:rPr>
              <a:t>智能上门取货物流小车</a:t>
            </a: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2542581" y="2900164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24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480936" y="549288"/>
            <a:ext cx="2248145" cy="518440"/>
          </a:xfrm>
          <a:prstGeom prst="rect">
            <a:avLst/>
          </a:prstGeom>
        </p:spPr>
      </p:pic>
      <p:sp>
        <p:nvSpPr>
          <p:cNvPr id="29" name="矩形 28"/>
          <p:cNvSpPr/>
          <p:nvPr/>
        </p:nvSpPr>
        <p:spPr>
          <a:xfrm>
            <a:off x="2529001" y="1633327"/>
            <a:ext cx="3422909" cy="28469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浙江工业大学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短学期课设验收</a:t>
            </a: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A56C7D5-D86F-6A15-1868-731BBE8318E8}"/>
              </a:ext>
            </a:extLst>
          </p:cNvPr>
          <p:cNvSpPr/>
          <p:nvPr/>
        </p:nvSpPr>
        <p:spPr>
          <a:xfrm>
            <a:off x="2542581" y="3786631"/>
            <a:ext cx="1680588" cy="284693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kumimoji="1" lang="zh-CN" altLang="en-US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成员：单越  王记豪</a:t>
            </a:r>
            <a:endParaRPr kumimoji="1"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DCDF1E2-1773-2617-B5FB-1CC184F5D1B6}"/>
              </a:ext>
            </a:extLst>
          </p:cNvPr>
          <p:cNvSpPr/>
          <p:nvPr/>
        </p:nvSpPr>
        <p:spPr>
          <a:xfrm>
            <a:off x="2542581" y="4071324"/>
            <a:ext cx="1077859" cy="284693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kumimoji="1" lang="zh-CN" altLang="en-US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小组：</a:t>
            </a:r>
            <a:r>
              <a:rPr kumimoji="1" lang="en-US" altLang="zh-CN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22</a:t>
            </a:r>
            <a:r>
              <a:rPr kumimoji="1" lang="zh-CN" altLang="en-US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组</a:t>
            </a:r>
            <a:endParaRPr kumimoji="1" lang="en-US" altLang="zh-CN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912318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1" grpId="0"/>
      <p:bldP spid="22" grpId="0"/>
      <p:bldP spid="23" grpId="0"/>
      <p:bldP spid="29" grpId="0"/>
      <p:bldP spid="14" grpId="0" animBg="1"/>
      <p:bldP spid="15" grpId="0" animBg="1"/>
      <p:bldP spid="3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/>
          <p:cNvSpPr>
            <a:spLocks noChangeArrowheads="1"/>
          </p:cNvSpPr>
          <p:nvPr/>
        </p:nvSpPr>
        <p:spPr bwMode="auto">
          <a:xfrm>
            <a:off x="476188" y="177842"/>
            <a:ext cx="5416863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场景搭建理论</a:t>
            </a:r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——</a:t>
            </a: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可视化界面展示场景</a:t>
            </a:r>
          </a:p>
        </p:txBody>
      </p:sp>
      <p:sp>
        <p:nvSpPr>
          <p:cNvPr id="16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pic>
        <p:nvPicPr>
          <p:cNvPr id="2" name="2024-07-12 13-29-10">
            <a:hlinkClick r:id="" action="ppaction://media"/>
            <a:extLst>
              <a:ext uri="{FF2B5EF4-FFF2-40B4-BE49-F238E27FC236}">
                <a16:creationId xmlns:a16="http://schemas.microsoft.com/office/drawing/2014/main" id="{F02CDF57-896E-AD88-2887-215754D330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5958" y="631191"/>
            <a:ext cx="7194883" cy="45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39178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53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90393" y="2281157"/>
            <a:ext cx="7959642" cy="1289752"/>
            <a:chOff x="787171" y="2988535"/>
            <a:chExt cx="10612880" cy="1719669"/>
          </a:xfrm>
        </p:grpSpPr>
        <p:sp>
          <p:nvSpPr>
            <p:cNvPr id="7" name="椭圆 6"/>
            <p:cNvSpPr/>
            <p:nvPr/>
          </p:nvSpPr>
          <p:spPr>
            <a:xfrm>
              <a:off x="787171" y="3378470"/>
              <a:ext cx="939802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itchFamily="34" charset="-122"/>
                  <a:ea typeface="微软雅黑" pitchFamily="34" charset="-122"/>
                </a:rPr>
                <a:t>数据</a:t>
              </a:r>
            </a:p>
          </p:txBody>
        </p:sp>
        <p:sp>
          <p:nvSpPr>
            <p:cNvPr id="8" name="虚尾箭头 7"/>
            <p:cNvSpPr/>
            <p:nvPr/>
          </p:nvSpPr>
          <p:spPr>
            <a:xfrm>
              <a:off x="1975573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2664243" y="3378470"/>
              <a:ext cx="939800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itchFamily="34" charset="-122"/>
                  <a:ea typeface="微软雅黑" pitchFamily="34" charset="-122"/>
                </a:rPr>
                <a:t>读取</a:t>
              </a:r>
            </a:p>
          </p:txBody>
        </p:sp>
        <p:sp>
          <p:nvSpPr>
            <p:cNvPr id="10" name="虚尾箭头 9"/>
            <p:cNvSpPr/>
            <p:nvPr/>
          </p:nvSpPr>
          <p:spPr>
            <a:xfrm>
              <a:off x="3736008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4445879" y="3378470"/>
              <a:ext cx="939800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itchFamily="34" charset="-122"/>
                  <a:ea typeface="微软雅黑" pitchFamily="34" charset="-122"/>
                </a:rPr>
                <a:t>寻迹</a:t>
              </a:r>
            </a:p>
          </p:txBody>
        </p:sp>
        <p:sp>
          <p:nvSpPr>
            <p:cNvPr id="12" name="虚尾箭头 11"/>
            <p:cNvSpPr/>
            <p:nvPr/>
          </p:nvSpPr>
          <p:spPr>
            <a:xfrm>
              <a:off x="5496443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6163909" y="2988535"/>
              <a:ext cx="1719669" cy="17196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000" b="1" dirty="0">
                  <a:latin typeface="微软雅黑" pitchFamily="34" charset="-122"/>
                  <a:ea typeface="微软雅黑" pitchFamily="34" charset="-122"/>
                </a:rPr>
                <a:t>交互</a:t>
              </a:r>
            </a:p>
          </p:txBody>
        </p:sp>
        <p:sp>
          <p:nvSpPr>
            <p:cNvPr id="14" name="椭圆 13"/>
            <p:cNvSpPr/>
            <p:nvPr/>
          </p:nvSpPr>
          <p:spPr>
            <a:xfrm>
              <a:off x="8619402" y="3378470"/>
              <a:ext cx="939800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itchFamily="34" charset="-122"/>
                  <a:ea typeface="微软雅黑" pitchFamily="34" charset="-122"/>
                </a:rPr>
                <a:t>装载</a:t>
              </a:r>
            </a:p>
          </p:txBody>
        </p:sp>
        <p:sp>
          <p:nvSpPr>
            <p:cNvPr id="15" name="虚尾箭头 14"/>
            <p:cNvSpPr/>
            <p:nvPr/>
          </p:nvSpPr>
          <p:spPr>
            <a:xfrm>
              <a:off x="7983741" y="3670570"/>
              <a:ext cx="546100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" name="虚尾箭头 15"/>
            <p:cNvSpPr/>
            <p:nvPr/>
          </p:nvSpPr>
          <p:spPr>
            <a:xfrm>
              <a:off x="9659366" y="3670570"/>
              <a:ext cx="546100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10316234" y="3306462"/>
              <a:ext cx="1083817" cy="108381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00" b="1" dirty="0">
                  <a:latin typeface="微软雅黑" pitchFamily="34" charset="-122"/>
                  <a:ea typeface="微软雅黑" pitchFamily="34" charset="-122"/>
                </a:rPr>
                <a:t>结束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47651" y="920401"/>
            <a:ext cx="1338828" cy="1550873"/>
            <a:chOff x="171598" y="815070"/>
            <a:chExt cx="1785105" cy="2067830"/>
          </a:xfrm>
        </p:grpSpPr>
        <p:sp>
          <p:nvSpPr>
            <p:cNvPr id="31" name="椭圆 30"/>
            <p:cNvSpPr/>
            <p:nvPr/>
          </p:nvSpPr>
          <p:spPr>
            <a:xfrm>
              <a:off x="895845" y="2755900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2" name="直接连接符 31"/>
            <p:cNvCxnSpPr>
              <a:stCxn id="31" idx="0"/>
            </p:cNvCxnSpPr>
            <p:nvPr/>
          </p:nvCxnSpPr>
          <p:spPr>
            <a:xfrm flipV="1">
              <a:off x="959345" y="1030514"/>
              <a:ext cx="0" cy="1725386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本框 3"/>
            <p:cNvSpPr txBox="1"/>
            <p:nvPr/>
          </p:nvSpPr>
          <p:spPr>
            <a:xfrm>
              <a:off x="171598" y="815070"/>
              <a:ext cx="178510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用户输入数据</a:t>
              </a:r>
              <a:endPara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275041" y="3361275"/>
            <a:ext cx="1723549" cy="1408344"/>
            <a:chOff x="3139138" y="4214343"/>
            <a:chExt cx="2298069" cy="1877792"/>
          </a:xfrm>
        </p:grpSpPr>
        <p:sp>
          <p:nvSpPr>
            <p:cNvPr id="28" name="椭圆 27"/>
            <p:cNvSpPr/>
            <p:nvPr/>
          </p:nvSpPr>
          <p:spPr>
            <a:xfrm>
              <a:off x="4526459" y="4214343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4586152" y="4338634"/>
              <a:ext cx="0" cy="1322614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3"/>
            <p:cNvSpPr txBox="1"/>
            <p:nvPr/>
          </p:nvSpPr>
          <p:spPr>
            <a:xfrm>
              <a:off x="3139138" y="5661248"/>
              <a:ext cx="229806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将数据传递给后端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821390" y="787924"/>
            <a:ext cx="4248918" cy="1694055"/>
            <a:chOff x="2270535" y="624161"/>
            <a:chExt cx="5665236" cy="2258739"/>
          </a:xfrm>
        </p:grpSpPr>
        <p:sp>
          <p:nvSpPr>
            <p:cNvPr id="25" name="椭圆 24"/>
            <p:cNvSpPr/>
            <p:nvPr/>
          </p:nvSpPr>
          <p:spPr>
            <a:xfrm>
              <a:off x="4831624" y="2755900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 flipV="1">
              <a:off x="4885010" y="1054578"/>
              <a:ext cx="0" cy="1701322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3"/>
            <p:cNvSpPr txBox="1"/>
            <p:nvPr/>
          </p:nvSpPr>
          <p:spPr>
            <a:xfrm>
              <a:off x="2270535" y="624161"/>
              <a:ext cx="56652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以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背包模型</a:t>
              </a:r>
              <a:endParaRPr lang="en-US" altLang="zh-CN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多次装载货物直至送完所有货物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556038" y="848574"/>
            <a:ext cx="2877711" cy="1622700"/>
            <a:chOff x="-518382" y="719301"/>
            <a:chExt cx="3836950" cy="2163599"/>
          </a:xfrm>
        </p:grpSpPr>
        <p:sp>
          <p:nvSpPr>
            <p:cNvPr id="35" name="椭圆 34"/>
            <p:cNvSpPr/>
            <p:nvPr/>
          </p:nvSpPr>
          <p:spPr>
            <a:xfrm>
              <a:off x="895845" y="2755900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6" name="直接连接符 35"/>
            <p:cNvCxnSpPr>
              <a:stCxn id="35" idx="0"/>
            </p:cNvCxnSpPr>
            <p:nvPr/>
          </p:nvCxnSpPr>
          <p:spPr>
            <a:xfrm flipV="1">
              <a:off x="959345" y="1030514"/>
              <a:ext cx="0" cy="1725386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"/>
            <p:cNvSpPr txBox="1"/>
            <p:nvPr/>
          </p:nvSpPr>
          <p:spPr>
            <a:xfrm>
              <a:off x="-518382" y="719301"/>
              <a:ext cx="383695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调用最短路算法算出目的和路线</a:t>
              </a:r>
              <a:endParaRPr lang="en-US" altLang="zh-CN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7654098" y="3361275"/>
            <a:ext cx="954107" cy="1455396"/>
            <a:chOff x="3910065" y="4214343"/>
            <a:chExt cx="1272142" cy="1940528"/>
          </a:xfrm>
        </p:grpSpPr>
        <p:sp>
          <p:nvSpPr>
            <p:cNvPr id="39" name="椭圆 38"/>
            <p:cNvSpPr/>
            <p:nvPr/>
          </p:nvSpPr>
          <p:spPr>
            <a:xfrm>
              <a:off x="4526459" y="4214343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4586152" y="4338634"/>
              <a:ext cx="0" cy="1322614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3"/>
            <p:cNvSpPr txBox="1"/>
            <p:nvPr/>
          </p:nvSpPr>
          <p:spPr>
            <a:xfrm>
              <a:off x="3910065" y="5416207"/>
              <a:ext cx="1272142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完成任务</a:t>
              </a:r>
              <a:endParaRPr lang="en-US" altLang="zh-CN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返回驿站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264259" y="3642652"/>
            <a:ext cx="1723549" cy="1353684"/>
            <a:chOff x="3206661" y="4214343"/>
            <a:chExt cx="2298065" cy="1804912"/>
          </a:xfrm>
        </p:grpSpPr>
        <p:sp>
          <p:nvSpPr>
            <p:cNvPr id="43" name="椭圆 42"/>
            <p:cNvSpPr/>
            <p:nvPr/>
          </p:nvSpPr>
          <p:spPr>
            <a:xfrm>
              <a:off x="4526459" y="4214343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4586152" y="4338634"/>
              <a:ext cx="0" cy="1322614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文本框 3"/>
            <p:cNvSpPr txBox="1"/>
            <p:nvPr/>
          </p:nvSpPr>
          <p:spPr>
            <a:xfrm>
              <a:off x="3206661" y="5280591"/>
              <a:ext cx="2298065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调用人脸模型识别</a:t>
              </a:r>
              <a:endParaRPr lang="en-US" altLang="zh-CN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完成取货送货</a:t>
              </a:r>
            </a:p>
          </p:txBody>
        </p:sp>
      </p:grpSp>
      <p:sp>
        <p:nvSpPr>
          <p:cNvPr id="46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业务逻辑</a:t>
            </a:r>
          </a:p>
        </p:txBody>
      </p:sp>
      <p:sp>
        <p:nvSpPr>
          <p:cNvPr id="47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8333448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9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3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4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业务逻辑</a:t>
            </a:r>
          </a:p>
        </p:txBody>
      </p:sp>
      <p:sp>
        <p:nvSpPr>
          <p:cNvPr id="47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F5D830-47E1-D93B-75DA-1883006ECB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17" b="12514"/>
          <a:stretch/>
        </p:blipFill>
        <p:spPr>
          <a:xfrm>
            <a:off x="693763" y="558265"/>
            <a:ext cx="7396272" cy="4499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566550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6D770A6-4B2A-F0E8-EDF5-AD4297C880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58079" y="1675705"/>
            <a:ext cx="1227940" cy="1310443"/>
          </a:xfrm>
          <a:prstGeom prst="rect">
            <a:avLst/>
          </a:prstGeom>
        </p:spPr>
      </p:pic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3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2908489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系统主要功能</a:t>
            </a:r>
          </a:p>
        </p:txBody>
      </p:sp>
    </p:spTree>
    <p:extLst>
      <p:ext uri="{BB962C8B-B14F-4D97-AF65-F5344CB8AC3E}">
        <p14:creationId xmlns:p14="http://schemas.microsoft.com/office/powerpoint/2010/main" val="110328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7" grpId="0"/>
      <p:bldP spid="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主要技术</a:t>
            </a:r>
          </a:p>
        </p:txBody>
      </p:sp>
      <p:sp>
        <p:nvSpPr>
          <p:cNvPr id="20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533340" y="3073405"/>
            <a:ext cx="2010684" cy="1838419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isometricTopUp">
              <a:rot lat="19334322" lon="18553891" rev="3806096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543246" y="2720405"/>
            <a:ext cx="2010684" cy="1838419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571016" y="2367404"/>
            <a:ext cx="2010684" cy="183841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589470" y="2014403"/>
            <a:ext cx="2010684" cy="1838419"/>
          </a:xfrm>
          <a:prstGeom prst="rect">
            <a:avLst/>
          </a:prstGeom>
          <a:solidFill>
            <a:schemeClr val="accent2">
              <a:alpha val="55000"/>
            </a:scheme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571692" y="1676385"/>
            <a:ext cx="2037779" cy="1863191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文本框 31"/>
          <p:cNvSpPr txBox="1"/>
          <p:nvPr/>
        </p:nvSpPr>
        <p:spPr>
          <a:xfrm>
            <a:off x="595813" y="2409460"/>
            <a:ext cx="2476586" cy="246219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支持用户输入坐标来设定用户所在地</a:t>
            </a:r>
          </a:p>
        </p:txBody>
      </p:sp>
      <p:sp>
        <p:nvSpPr>
          <p:cNvPr id="25" name="文本框 32"/>
          <p:cNvSpPr txBox="1"/>
          <p:nvPr/>
        </p:nvSpPr>
        <p:spPr>
          <a:xfrm>
            <a:off x="595814" y="2089732"/>
            <a:ext cx="1677548" cy="31162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设定参数</a:t>
            </a: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616343" y="2389455"/>
            <a:ext cx="327134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5529961" y="2829732"/>
            <a:ext cx="299284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40"/>
          <p:cNvSpPr txBox="1"/>
          <p:nvPr/>
        </p:nvSpPr>
        <p:spPr>
          <a:xfrm>
            <a:off x="6187576" y="2844026"/>
            <a:ext cx="2499880" cy="246219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装货取货时会实时更新当前载重量</a:t>
            </a:r>
          </a:p>
        </p:txBody>
      </p:sp>
      <p:sp>
        <p:nvSpPr>
          <p:cNvPr id="29" name="文本框 41"/>
          <p:cNvSpPr txBox="1"/>
          <p:nvPr/>
        </p:nvSpPr>
        <p:spPr>
          <a:xfrm>
            <a:off x="6187576" y="2521076"/>
            <a:ext cx="1851892" cy="31162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容量检测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5406890" y="3663669"/>
            <a:ext cx="3115918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49"/>
          <p:cNvSpPr txBox="1"/>
          <p:nvPr/>
        </p:nvSpPr>
        <p:spPr>
          <a:xfrm>
            <a:off x="6187576" y="3706546"/>
            <a:ext cx="2497597" cy="246219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每一步操作将输出日志，方便后监管</a:t>
            </a:r>
          </a:p>
        </p:txBody>
      </p:sp>
      <p:sp>
        <p:nvSpPr>
          <p:cNvPr id="32" name="文本框 50"/>
          <p:cNvSpPr txBox="1"/>
          <p:nvPr/>
        </p:nvSpPr>
        <p:spPr>
          <a:xfrm>
            <a:off x="6187576" y="3343165"/>
            <a:ext cx="1715076" cy="30777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全程可视化</a:t>
            </a:r>
          </a:p>
        </p:txBody>
      </p:sp>
      <p:cxnSp>
        <p:nvCxnSpPr>
          <p:cNvPr id="42" name="直接连接符 41"/>
          <p:cNvCxnSpPr/>
          <p:nvPr/>
        </p:nvCxnSpPr>
        <p:spPr>
          <a:xfrm flipH="1">
            <a:off x="616341" y="3312428"/>
            <a:ext cx="2843375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59"/>
          <p:cNvSpPr txBox="1"/>
          <p:nvPr/>
        </p:nvSpPr>
        <p:spPr>
          <a:xfrm>
            <a:off x="595814" y="3345780"/>
            <a:ext cx="2476586" cy="40010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在获取目的地后会根据自身坐标生成最短路径</a:t>
            </a:r>
          </a:p>
        </p:txBody>
      </p:sp>
      <p:sp>
        <p:nvSpPr>
          <p:cNvPr id="44" name="文本框 60"/>
          <p:cNvSpPr txBox="1"/>
          <p:nvPr/>
        </p:nvSpPr>
        <p:spPr>
          <a:xfrm>
            <a:off x="595814" y="2976178"/>
            <a:ext cx="1528582" cy="31162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路径规划</a:t>
            </a:r>
          </a:p>
        </p:txBody>
      </p:sp>
      <p:cxnSp>
        <p:nvCxnSpPr>
          <p:cNvPr id="45" name="直接连接符 44"/>
          <p:cNvCxnSpPr/>
          <p:nvPr/>
        </p:nvCxnSpPr>
        <p:spPr>
          <a:xfrm flipH="1">
            <a:off x="616342" y="4207267"/>
            <a:ext cx="319680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63"/>
          <p:cNvSpPr txBox="1"/>
          <p:nvPr/>
        </p:nvSpPr>
        <p:spPr>
          <a:xfrm>
            <a:off x="595813" y="4237553"/>
            <a:ext cx="2620584" cy="246219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在到达用户地点后，会提示用户进行操作</a:t>
            </a:r>
          </a:p>
        </p:txBody>
      </p:sp>
      <p:sp>
        <p:nvSpPr>
          <p:cNvPr id="47" name="文本框 64"/>
          <p:cNvSpPr txBox="1"/>
          <p:nvPr/>
        </p:nvSpPr>
        <p:spPr>
          <a:xfrm>
            <a:off x="595814" y="3879577"/>
            <a:ext cx="1681685" cy="311621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用户交互</a:t>
            </a:r>
          </a:p>
        </p:txBody>
      </p:sp>
      <p:sp>
        <p:nvSpPr>
          <p:cNvPr id="49" name="TextBox 30"/>
          <p:cNvSpPr txBox="1"/>
          <p:nvPr/>
        </p:nvSpPr>
        <p:spPr>
          <a:xfrm>
            <a:off x="539482" y="1001749"/>
            <a:ext cx="569383" cy="323163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r>
              <a: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主要</a:t>
            </a:r>
          </a:p>
        </p:txBody>
      </p:sp>
      <p:sp>
        <p:nvSpPr>
          <p:cNvPr id="50" name="TextBox 29"/>
          <p:cNvSpPr txBox="1"/>
          <p:nvPr/>
        </p:nvSpPr>
        <p:spPr>
          <a:xfrm>
            <a:off x="552734" y="1353764"/>
            <a:ext cx="8122594" cy="281293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本项目小车主要使用树莓派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4b,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调用寻线传感器，红外避障模块，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RGB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探照，摄像头模组和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openCV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的调试</a:t>
            </a:r>
          </a:p>
        </p:txBody>
      </p:sp>
    </p:spTree>
    <p:extLst>
      <p:ext uri="{BB962C8B-B14F-4D97-AF65-F5344CB8AC3E}">
        <p14:creationId xmlns:p14="http://schemas.microsoft.com/office/powerpoint/2010/main" val="1752574073"/>
      </p:ext>
    </p:extLst>
  </p:cSld>
  <p:clrMapOvr>
    <a:masterClrMapping/>
  </p:clrMapOvr>
  <p:transition spd="slow" advClick="0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1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5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3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40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2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44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4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61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63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65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75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82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84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86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0" fill="hold">
                          <p:stCondLst>
                            <p:cond delay="indefinite"/>
                          </p:stCondLst>
                          <p:childTnLst>
                            <p:par>
                              <p:cTn id="9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6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103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05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107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1" fill="hold">
                          <p:stCondLst>
                            <p:cond delay="indefinite"/>
                          </p:stCondLst>
                          <p:childTnLst>
                            <p:par>
                              <p:cTn id="1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3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7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124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26" dur="7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20" grpId="0" animBg="1"/>
          <p:bldP spid="17" grpId="0" animBg="1"/>
          <p:bldP spid="18" grpId="0" animBg="1"/>
          <p:bldP spid="21" grpId="0" animBg="1"/>
          <p:bldP spid="22" grpId="0" animBg="1"/>
          <p:bldP spid="23" grpId="0" animBg="1"/>
          <p:bldP spid="24" grpId="0"/>
          <p:bldP spid="25" grpId="0"/>
          <p:bldP spid="28" grpId="0"/>
          <p:bldP spid="29" grpId="0"/>
          <p:bldP spid="31" grpId="0"/>
          <p:bldP spid="32" grpId="0"/>
          <p:bldP spid="43" grpId="0"/>
          <p:bldP spid="44" grpId="0"/>
          <p:bldP spid="46" grpId="0"/>
          <p:bldP spid="47" grpId="0"/>
          <p:bldP spid="49" grpId="0"/>
          <p:bldP spid="5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1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3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40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2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44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4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61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63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6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75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82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84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86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0" fill="hold">
                          <p:stCondLst>
                            <p:cond delay="indefinite"/>
                          </p:stCondLst>
                          <p:childTnLst>
                            <p:par>
                              <p:cTn id="9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6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103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05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107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1" fill="hold">
                          <p:stCondLst>
                            <p:cond delay="indefinite"/>
                          </p:stCondLst>
                          <p:childTnLst>
                            <p:par>
                              <p:cTn id="1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3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7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124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26" dur="7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20" grpId="0" animBg="1"/>
          <p:bldP spid="17" grpId="0" animBg="1"/>
          <p:bldP spid="18" grpId="0" animBg="1"/>
          <p:bldP spid="21" grpId="0" animBg="1"/>
          <p:bldP spid="22" grpId="0" animBg="1"/>
          <p:bldP spid="23" grpId="0" animBg="1"/>
          <p:bldP spid="24" grpId="0"/>
          <p:bldP spid="25" grpId="0"/>
          <p:bldP spid="28" grpId="0"/>
          <p:bldP spid="29" grpId="0"/>
          <p:bldP spid="31" grpId="0"/>
          <p:bldP spid="32" grpId="0"/>
          <p:bldP spid="43" grpId="0"/>
          <p:bldP spid="44" grpId="0"/>
          <p:bldP spid="46" grpId="0"/>
          <p:bldP spid="47" grpId="0"/>
          <p:bldP spid="49" grpId="0"/>
          <p:bldP spid="50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6"/>
          <p:cNvSpPr>
            <a:spLocks noChangeArrowheads="1"/>
          </p:cNvSpPr>
          <p:nvPr/>
        </p:nvSpPr>
        <p:spPr bwMode="auto">
          <a:xfrm>
            <a:off x="476188" y="177842"/>
            <a:ext cx="203132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实现功能说明</a:t>
            </a:r>
          </a:p>
        </p:txBody>
      </p:sp>
      <p:sp>
        <p:nvSpPr>
          <p:cNvPr id="47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308888-7073-D078-100C-89C2B20784CA}"/>
              </a:ext>
            </a:extLst>
          </p:cNvPr>
          <p:cNvSpPr txBox="1"/>
          <p:nvPr/>
        </p:nvSpPr>
        <p:spPr>
          <a:xfrm>
            <a:off x="260465" y="897775"/>
            <a:ext cx="8118764" cy="4144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latin typeface="+mj-ea"/>
                <a:ea typeface="+mj-ea"/>
              </a:rPr>
              <a:t>小车本职功能有取货和送货模式。</a:t>
            </a:r>
            <a:endParaRPr lang="en-US" altLang="zh-CN" sz="1600" dirty="0"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endParaRPr lang="en-US" altLang="zh-CN" sz="1600" dirty="0"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latin typeface="+mj-ea"/>
                <a:ea typeface="+mj-ea"/>
              </a:rPr>
              <a:t>	</a:t>
            </a:r>
            <a:r>
              <a:rPr lang="zh-CN" altLang="en-US" sz="1600" dirty="0">
                <a:latin typeface="+mj-ea"/>
                <a:ea typeface="+mj-ea"/>
              </a:rPr>
              <a:t>取货时输入用户所在地，小车会自动计算最短路并到达目的地，并通过人脸识别判断是否为目标用户（只有第一次到达用户会人脸识别用户），随后装载货物并返回驿站。装载通过</a:t>
            </a:r>
            <a:r>
              <a:rPr lang="en-US" altLang="zh-CN" sz="1600" dirty="0">
                <a:latin typeface="+mj-ea"/>
                <a:ea typeface="+mj-ea"/>
              </a:rPr>
              <a:t>01</a:t>
            </a:r>
            <a:r>
              <a:rPr lang="zh-CN" altLang="en-US" sz="1600" dirty="0">
                <a:latin typeface="+mj-ea"/>
                <a:ea typeface="+mj-ea"/>
              </a:rPr>
              <a:t>背包给出单次配送最优装配方案</a:t>
            </a:r>
            <a:endParaRPr lang="en-US" altLang="zh-CN" sz="1600" dirty="0"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endParaRPr lang="en-US" altLang="zh-CN" sz="1600" dirty="0"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latin typeface="+mj-ea"/>
                <a:ea typeface="+mj-ea"/>
              </a:rPr>
              <a:t>	</a:t>
            </a:r>
            <a:r>
              <a:rPr lang="zh-CN" altLang="en-US" sz="1600" dirty="0">
                <a:latin typeface="+mj-ea"/>
                <a:ea typeface="+mj-ea"/>
              </a:rPr>
              <a:t>送货时需要指定取货用户所在地和收货用户所在地，在到达取货点后会与取货模式类似的逻辑进行送货（即返回驿站变为去往收货点）</a:t>
            </a:r>
            <a:endParaRPr lang="en-US" altLang="zh-CN" sz="1600" dirty="0"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endParaRPr lang="en-US" altLang="zh-CN" sz="1600" dirty="0"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latin typeface="+mj-ea"/>
                <a:ea typeface="+mj-ea"/>
              </a:rPr>
              <a:t>	</a:t>
            </a:r>
            <a:r>
              <a:rPr lang="zh-CN" altLang="en-US" sz="1600" dirty="0">
                <a:latin typeface="+mj-ea"/>
                <a:ea typeface="+mj-ea"/>
              </a:rPr>
              <a:t>此外，小车还实现了井字棋游戏。用户可以在一个</a:t>
            </a:r>
            <a:r>
              <a:rPr lang="en-US" altLang="zh-CN" sz="1600" dirty="0">
                <a:latin typeface="+mj-ea"/>
                <a:ea typeface="+mj-ea"/>
              </a:rPr>
              <a:t>3*3</a:t>
            </a:r>
            <a:r>
              <a:rPr lang="zh-CN" altLang="en-US" sz="1600" dirty="0">
                <a:latin typeface="+mj-ea"/>
                <a:ea typeface="+mj-ea"/>
              </a:rPr>
              <a:t>的网格中与小车游玩井字棋。小车会采用负极大值博弈树搜索算法判断落子点并前往。</a:t>
            </a:r>
            <a:endParaRPr lang="en-US" altLang="zh-CN" sz="1600" dirty="0"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endParaRPr lang="en-US" altLang="zh-CN" dirty="0"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7635272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95281" y="1650146"/>
            <a:ext cx="1227940" cy="1310443"/>
          </a:xfrm>
          <a:prstGeom prst="rect">
            <a:avLst/>
          </a:prstGeom>
        </p:spPr>
      </p:pic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4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1985159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特色功能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6619195" y="1784784"/>
            <a:ext cx="2218877" cy="1175805"/>
            <a:chOff x="5838739" y="1774523"/>
            <a:chExt cx="2218877" cy="1175805"/>
          </a:xfrm>
        </p:grpSpPr>
        <p:grpSp>
          <p:nvGrpSpPr>
            <p:cNvPr id="31" name="组合 30"/>
            <p:cNvGrpSpPr/>
            <p:nvPr/>
          </p:nvGrpSpPr>
          <p:grpSpPr>
            <a:xfrm>
              <a:off x="5838739" y="1774523"/>
              <a:ext cx="2218877" cy="892149"/>
              <a:chOff x="9140243" y="2649839"/>
              <a:chExt cx="2958507" cy="1189530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9140243" y="2649839"/>
                <a:ext cx="2092882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spcBef>
                    <a:spcPct val="0"/>
                  </a:spcBef>
                </a:pPr>
                <a:r>
                  <a:rPr kumimoji="1" lang="en-US" altLang="zh-CN" dirty="0">
                    <a:solidFill>
                      <a:schemeClr val="bg1"/>
                    </a:solidFill>
                  </a:rPr>
                  <a:t>4-1 </a:t>
                </a:r>
                <a:r>
                  <a:rPr kumimoji="1" lang="zh-CN" altLang="en-US" dirty="0">
                    <a:solidFill>
                      <a:schemeClr val="bg1"/>
                    </a:solidFill>
                  </a:rPr>
                  <a:t>多种寻路算法</a:t>
                </a:r>
                <a:endParaRPr lang="zh-CN" altLang="en-US" dirty="0">
                  <a:solidFill>
                    <a:schemeClr val="bg1"/>
                  </a:solidFill>
                  <a:sym typeface="微软雅黑" pitchFamily="34" charset="-122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9140243" y="3037021"/>
                <a:ext cx="2092882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4-2 </a:t>
                </a:r>
                <a:r>
                  <a:rPr lang="zh-CN" altLang="en-US" dirty="0">
                    <a:solidFill>
                      <a:schemeClr val="bg1"/>
                    </a:solidFill>
                  </a:rPr>
                  <a:t>图像识别算法</a:t>
                </a: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9140243" y="3429000"/>
                <a:ext cx="2958507" cy="4103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kumimoji="1" lang="en-US" altLang="zh-CN" dirty="0">
                    <a:solidFill>
                      <a:schemeClr val="bg1"/>
                    </a:solidFill>
                  </a:rPr>
                  <a:t>4-3 </a:t>
                </a:r>
                <a:r>
                  <a:rPr kumimoji="1" lang="zh-CN" altLang="en-US" dirty="0">
                    <a:solidFill>
                      <a:schemeClr val="bg1"/>
                    </a:solidFill>
                  </a:rPr>
                  <a:t>多种</a:t>
                </a:r>
                <a:r>
                  <a:rPr kumimoji="1" lang="en-US" altLang="zh-CN" dirty="0">
                    <a:solidFill>
                      <a:schemeClr val="bg1"/>
                    </a:solidFill>
                  </a:rPr>
                  <a:t>API</a:t>
                </a:r>
                <a:r>
                  <a:rPr kumimoji="1" lang="zh-CN" altLang="en-US" dirty="0">
                    <a:solidFill>
                      <a:schemeClr val="bg1"/>
                    </a:solidFill>
                  </a:rPr>
                  <a:t>调用满足需求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8" name="矩形 37"/>
            <p:cNvSpPr/>
            <p:nvPr/>
          </p:nvSpPr>
          <p:spPr>
            <a:xfrm>
              <a:off x="5852715" y="2642551"/>
              <a:ext cx="142699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dirty="0">
                  <a:solidFill>
                    <a:schemeClr val="bg1"/>
                  </a:solidFill>
                </a:rPr>
                <a:t>4-4 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井字棋游戏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62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7" grpId="0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0" y="3964882"/>
            <a:ext cx="7163355" cy="637987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67108" tIns="33554" rIns="67108" bIns="33554" anchor="ctr"/>
          <a:lstStyle/>
          <a:p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39" name="Line 43"/>
          <p:cNvSpPr>
            <a:spLocks noChangeShapeType="1"/>
          </p:cNvSpPr>
          <p:nvPr/>
        </p:nvSpPr>
        <p:spPr bwMode="auto">
          <a:xfrm rot="5400000">
            <a:off x="3283181" y="1632295"/>
            <a:ext cx="0" cy="551918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0" name="Rectangle 6"/>
          <p:cNvSpPr>
            <a:spLocks noChangeArrowheads="1"/>
          </p:cNvSpPr>
          <p:nvPr/>
        </p:nvSpPr>
        <p:spPr bwMode="auto">
          <a:xfrm>
            <a:off x="2774629" y="2583759"/>
            <a:ext cx="4388726" cy="633889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1" name="Line 43"/>
          <p:cNvSpPr>
            <a:spLocks noChangeShapeType="1"/>
          </p:cNvSpPr>
          <p:nvPr/>
        </p:nvSpPr>
        <p:spPr bwMode="auto">
          <a:xfrm rot="16200000" flipH="1">
            <a:off x="4894182" y="1724529"/>
            <a:ext cx="0" cy="2526401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2" name="Rectangle 5"/>
          <p:cNvSpPr>
            <a:spLocks noChangeArrowheads="1"/>
          </p:cNvSpPr>
          <p:nvPr/>
        </p:nvSpPr>
        <p:spPr bwMode="auto">
          <a:xfrm rot="5400000">
            <a:off x="5976949" y="3442848"/>
            <a:ext cx="1744525" cy="63093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3" name="Line 44"/>
          <p:cNvSpPr>
            <a:spLocks noChangeShapeType="1"/>
          </p:cNvSpPr>
          <p:nvPr/>
        </p:nvSpPr>
        <p:spPr bwMode="auto">
          <a:xfrm>
            <a:off x="6862466" y="3429387"/>
            <a:ext cx="0" cy="302296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4" name="Rectangle 7"/>
          <p:cNvSpPr>
            <a:spLocks noChangeArrowheads="1"/>
          </p:cNvSpPr>
          <p:nvPr/>
        </p:nvSpPr>
        <p:spPr bwMode="auto">
          <a:xfrm>
            <a:off x="3135165" y="1254726"/>
            <a:ext cx="4028191" cy="637987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67108" tIns="33554" rIns="67108" bIns="33554" anchor="ctr"/>
          <a:lstStyle/>
          <a:p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5" name="Line 43"/>
          <p:cNvSpPr>
            <a:spLocks noChangeShapeType="1"/>
          </p:cNvSpPr>
          <p:nvPr/>
        </p:nvSpPr>
        <p:spPr bwMode="auto">
          <a:xfrm rot="5400000">
            <a:off x="4779570" y="374379"/>
            <a:ext cx="0" cy="2526401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6" name="Rectangle 8"/>
          <p:cNvSpPr>
            <a:spLocks noChangeArrowheads="1"/>
          </p:cNvSpPr>
          <p:nvPr/>
        </p:nvSpPr>
        <p:spPr bwMode="auto">
          <a:xfrm rot="5400000">
            <a:off x="1867398" y="1920716"/>
            <a:ext cx="1962922" cy="63093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7" name="Line 42"/>
          <p:cNvSpPr>
            <a:spLocks noChangeShapeType="1"/>
          </p:cNvSpPr>
          <p:nvPr/>
        </p:nvSpPr>
        <p:spPr bwMode="auto">
          <a:xfrm>
            <a:off x="2834277" y="2062370"/>
            <a:ext cx="0" cy="34014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48" name="Oval 38"/>
          <p:cNvSpPr>
            <a:spLocks noChangeArrowheads="1"/>
          </p:cNvSpPr>
          <p:nvPr/>
        </p:nvSpPr>
        <p:spPr bwMode="auto">
          <a:xfrm>
            <a:off x="6339169" y="1043513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itchFamily="34" charset="-122"/>
              </a:rPr>
              <a:t>输入坐标</a:t>
            </a:r>
            <a:endParaRPr lang="en-US" altLang="zh-CN" sz="1600" b="1" kern="0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379292" y="1338957"/>
            <a:ext cx="2927773" cy="252429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Dijkstra,A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*,SPFA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等最短路生成算法</a:t>
            </a:r>
          </a:p>
        </p:txBody>
      </p:sp>
      <p:sp>
        <p:nvSpPr>
          <p:cNvPr id="53" name="Oval 38"/>
          <p:cNvSpPr>
            <a:spLocks noChangeArrowheads="1"/>
          </p:cNvSpPr>
          <p:nvPr/>
        </p:nvSpPr>
        <p:spPr bwMode="auto">
          <a:xfrm>
            <a:off x="2333433" y="1043513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itchFamily="34" charset="-122"/>
              </a:rPr>
              <a:t>规划路径</a:t>
            </a:r>
          </a:p>
        </p:txBody>
      </p:sp>
      <p:sp>
        <p:nvSpPr>
          <p:cNvPr id="54" name="Oval 38"/>
          <p:cNvSpPr>
            <a:spLocks noChangeArrowheads="1"/>
          </p:cNvSpPr>
          <p:nvPr/>
        </p:nvSpPr>
        <p:spPr bwMode="auto">
          <a:xfrm>
            <a:off x="2333433" y="237662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itchFamily="34" charset="-122"/>
              </a:rPr>
              <a:t>驱动小车</a:t>
            </a:r>
          </a:p>
        </p:txBody>
      </p:sp>
      <p:sp>
        <p:nvSpPr>
          <p:cNvPr id="55" name="矩形 54"/>
          <p:cNvSpPr/>
          <p:nvPr/>
        </p:nvSpPr>
        <p:spPr>
          <a:xfrm>
            <a:off x="3535591" y="2689107"/>
            <a:ext cx="2662789" cy="252429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通过每次节点数据的更新来接近目的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Oval 38"/>
          <p:cNvSpPr>
            <a:spLocks noChangeArrowheads="1"/>
          </p:cNvSpPr>
          <p:nvPr/>
        </p:nvSpPr>
        <p:spPr bwMode="auto">
          <a:xfrm>
            <a:off x="6347042" y="237662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itchFamily="34" charset="-122"/>
              </a:rPr>
              <a:t>更新坐标</a:t>
            </a:r>
          </a:p>
        </p:txBody>
      </p:sp>
      <p:sp>
        <p:nvSpPr>
          <p:cNvPr id="57" name="Oval 38"/>
          <p:cNvSpPr>
            <a:spLocks noChangeArrowheads="1"/>
          </p:cNvSpPr>
          <p:nvPr/>
        </p:nvSpPr>
        <p:spPr bwMode="auto">
          <a:xfrm>
            <a:off x="6347042" y="376773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itchFamily="34" charset="-122"/>
              </a:rPr>
              <a:t>到达目的地</a:t>
            </a:r>
          </a:p>
        </p:txBody>
      </p:sp>
      <p:sp>
        <p:nvSpPr>
          <p:cNvPr id="58" name="矩形 57"/>
          <p:cNvSpPr/>
          <p:nvPr/>
        </p:nvSpPr>
        <p:spPr>
          <a:xfrm>
            <a:off x="872800" y="4093263"/>
            <a:ext cx="5169971" cy="252428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执行用户交互程序</a:t>
            </a: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476188" y="177842"/>
            <a:ext cx="203132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多种寻路算法</a:t>
            </a: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28DADED-B790-C644-0326-41FABD65116D}"/>
              </a:ext>
            </a:extLst>
          </p:cNvPr>
          <p:cNvSpPr/>
          <p:nvPr/>
        </p:nvSpPr>
        <p:spPr>
          <a:xfrm>
            <a:off x="3505258" y="3004016"/>
            <a:ext cx="2662789" cy="437095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检测到障碍物时回退回上一节点并标记障碍物，重新规划路径</a:t>
            </a:r>
          </a:p>
        </p:txBody>
      </p:sp>
    </p:spTree>
    <p:extLst>
      <p:ext uri="{BB962C8B-B14F-4D97-AF65-F5344CB8AC3E}">
        <p14:creationId xmlns:p14="http://schemas.microsoft.com/office/powerpoint/2010/main" val="1260824017"/>
      </p:ext>
    </p:extLst>
  </p:cSld>
  <p:clrMapOvr>
    <a:masterClrMapping/>
  </p:clrMapOvr>
  <p:transition spd="slow" advClick="0" advTm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1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3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3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3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3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350"/>
                                </p:stCondLst>
                                <p:childTnLst>
                                  <p:par>
                                    <p:cTn id="40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5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850"/>
                                </p:stCondLst>
                                <p:childTnLst>
                                  <p:par>
                                    <p:cTn id="47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350"/>
                                </p:stCondLst>
                                <p:childTnLst>
                                  <p:par>
                                    <p:cTn id="5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850"/>
                                </p:stCondLst>
                                <p:childTnLst>
                                  <p:par>
                                    <p:cTn id="59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350"/>
                                </p:stCondLst>
                                <p:childTnLst>
                                  <p:par>
                                    <p:cTn id="6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1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73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80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6900"/>
                                </p:stCondLst>
                                <p:childTnLst>
                                  <p:par>
                                    <p:cTn id="8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9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1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9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9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9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9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7710"/>
                                </p:stCondLst>
                                <p:childTnLst>
                                  <p:par>
                                    <p:cTn id="10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3" dur="1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10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10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10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10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52" grpId="0"/>
          <p:bldP spid="52" grpId="1"/>
          <p:bldP spid="53" grpId="0" animBg="1"/>
          <p:bldP spid="54" grpId="0" animBg="1"/>
          <p:bldP spid="55" grpId="0"/>
          <p:bldP spid="55" grpId="1"/>
          <p:bldP spid="56" grpId="0" animBg="1"/>
          <p:bldP spid="57" grpId="0" animBg="1"/>
          <p:bldP spid="58" grpId="0"/>
          <p:bldP spid="58" grpId="1"/>
          <p:bldP spid="22" grpId="0"/>
          <p:bldP spid="23" grpId="0" animBg="1"/>
          <p:bldP spid="2" grpId="0"/>
          <p:bldP spid="2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1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3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3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3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3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350"/>
                                </p:stCondLst>
                                <p:childTnLst>
                                  <p:par>
                                    <p:cTn id="40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5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850"/>
                                </p:stCondLst>
                                <p:childTnLst>
                                  <p:par>
                                    <p:cTn id="47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350"/>
                                </p:stCondLst>
                                <p:childTnLst>
                                  <p:par>
                                    <p:cTn id="5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850"/>
                                </p:stCondLst>
                                <p:childTnLst>
                                  <p:par>
                                    <p:cTn id="5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350"/>
                                </p:stCondLst>
                                <p:childTnLst>
                                  <p:par>
                                    <p:cTn id="6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1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73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80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6900"/>
                                </p:stCondLst>
                                <p:childTnLst>
                                  <p:par>
                                    <p:cTn id="8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9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1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9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9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9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9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7710"/>
                                </p:stCondLst>
                                <p:childTnLst>
                                  <p:par>
                                    <p:cTn id="10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3" dur="1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10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10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10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10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52" grpId="0"/>
          <p:bldP spid="52" grpId="1"/>
          <p:bldP spid="53" grpId="0" animBg="1"/>
          <p:bldP spid="54" grpId="0" animBg="1"/>
          <p:bldP spid="55" grpId="0"/>
          <p:bldP spid="55" grpId="1"/>
          <p:bldP spid="56" grpId="0" animBg="1"/>
          <p:bldP spid="57" grpId="0" animBg="1"/>
          <p:bldP spid="58" grpId="0"/>
          <p:bldP spid="58" grpId="1"/>
          <p:bldP spid="22" grpId="0"/>
          <p:bldP spid="23" grpId="0" animBg="1"/>
          <p:bldP spid="2" grpId="0"/>
          <p:bldP spid="2" grpId="1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1743075" y="2309686"/>
            <a:ext cx="1159453" cy="1159453"/>
          </a:xfrm>
          <a:custGeom>
            <a:avLst/>
            <a:gdLst>
              <a:gd name="connsiteX0" fmla="*/ 0 w 1439167"/>
              <a:gd name="connsiteY0" fmla="*/ 719584 h 1439167"/>
              <a:gd name="connsiteX1" fmla="*/ 719584 w 1439167"/>
              <a:gd name="connsiteY1" fmla="*/ 0 h 1439167"/>
              <a:gd name="connsiteX2" fmla="*/ 1439168 w 1439167"/>
              <a:gd name="connsiteY2" fmla="*/ 719584 h 1439167"/>
              <a:gd name="connsiteX3" fmla="*/ 719584 w 1439167"/>
              <a:gd name="connsiteY3" fmla="*/ 1439168 h 1439167"/>
              <a:gd name="connsiteX4" fmla="*/ 0 w 1439167"/>
              <a:gd name="connsiteY4" fmla="*/ 719584 h 143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9167" h="1439167">
                <a:moveTo>
                  <a:pt x="0" y="719584"/>
                </a:moveTo>
                <a:cubicBezTo>
                  <a:pt x="0" y="322169"/>
                  <a:pt x="322169" y="0"/>
                  <a:pt x="719584" y="0"/>
                </a:cubicBezTo>
                <a:cubicBezTo>
                  <a:pt x="1116999" y="0"/>
                  <a:pt x="1439168" y="322169"/>
                  <a:pt x="1439168" y="719584"/>
                </a:cubicBezTo>
                <a:cubicBezTo>
                  <a:pt x="1439168" y="1116999"/>
                  <a:pt x="1116999" y="1439168"/>
                  <a:pt x="719584" y="1439168"/>
                </a:cubicBezTo>
                <a:cubicBezTo>
                  <a:pt x="322169" y="1439168"/>
                  <a:pt x="0" y="1116999"/>
                  <a:pt x="0" y="7195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800" b="1" dirty="0">
                <a:latin typeface="Arial" panose="020B0604020202020204" pitchFamily="34" charset="0"/>
                <a:ea typeface="微软雅黑" panose="020B0503020204020204" pitchFamily="34" charset="-122"/>
              </a:rPr>
              <a:t>识别</a:t>
            </a:r>
            <a:endParaRPr lang="en-US" altLang="zh-CN" sz="1800" b="1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ctr"/>
            <a:r>
              <a:rPr lang="zh-CN" altLang="en-US" sz="1800" b="1" dirty="0">
                <a:latin typeface="Arial" panose="020B0604020202020204" pitchFamily="34" charset="0"/>
                <a:ea typeface="微软雅黑" panose="020B0503020204020204" pitchFamily="34" charset="-122"/>
              </a:rPr>
              <a:t>算法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87222" y="1253833"/>
            <a:ext cx="3271157" cy="3271157"/>
            <a:chOff x="3526104" y="876860"/>
            <a:chExt cx="5124410" cy="5124410"/>
          </a:xfrm>
        </p:grpSpPr>
        <p:sp>
          <p:nvSpPr>
            <p:cNvPr id="8" name="空心弧 7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0800000"/>
                <a:gd name="adj2" fmla="val 162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9" name="空心弧 8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5400000"/>
                <a:gd name="adj2" fmla="val 108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0" name="空心弧 9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0"/>
                <a:gd name="adj2" fmla="val 54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1" name="空心弧 10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6200000"/>
                <a:gd name="adj2" fmla="val 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452593" y="4729836"/>
              <a:ext cx="1271434" cy="1271434"/>
              <a:chOff x="5147792" y="4934845"/>
              <a:chExt cx="1007417" cy="1007417"/>
            </a:xfrm>
          </p:grpSpPr>
          <p:sp>
            <p:nvSpPr>
              <p:cNvPr id="37" name="任意多边形 36"/>
              <p:cNvSpPr/>
              <p:nvPr/>
            </p:nvSpPr>
            <p:spPr>
              <a:xfrm>
                <a:off x="5147792" y="4934845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8" name="Group 4"/>
              <p:cNvGrpSpPr>
                <a:grpSpLocks noChangeAspect="1"/>
              </p:cNvGrpSpPr>
              <p:nvPr/>
            </p:nvGrpSpPr>
            <p:grpSpPr bwMode="auto">
              <a:xfrm>
                <a:off x="5418313" y="5176357"/>
                <a:ext cx="466374" cy="524392"/>
                <a:chOff x="3313" y="3205"/>
                <a:chExt cx="418" cy="470"/>
              </a:xfrm>
              <a:solidFill>
                <a:schemeClr val="bg1"/>
              </a:solidFill>
            </p:grpSpPr>
            <p:sp>
              <p:nvSpPr>
                <p:cNvPr id="39" name="Freeform 5"/>
                <p:cNvSpPr>
                  <a:spLocks/>
                </p:cNvSpPr>
                <p:nvPr/>
              </p:nvSpPr>
              <p:spPr bwMode="auto">
                <a:xfrm>
                  <a:off x="3392" y="3507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3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3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0" name="Freeform 6"/>
                <p:cNvSpPr>
                  <a:spLocks/>
                </p:cNvSpPr>
                <p:nvPr/>
              </p:nvSpPr>
              <p:spPr bwMode="auto">
                <a:xfrm>
                  <a:off x="3392" y="3442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" name="Freeform 7"/>
                <p:cNvSpPr>
                  <a:spLocks/>
                </p:cNvSpPr>
                <p:nvPr/>
              </p:nvSpPr>
              <p:spPr bwMode="auto">
                <a:xfrm>
                  <a:off x="3392" y="3375"/>
                  <a:ext cx="206" cy="14"/>
                </a:xfrm>
                <a:custGeom>
                  <a:avLst/>
                  <a:gdLst>
                    <a:gd name="T0" fmla="*/ 84 w 86"/>
                    <a:gd name="T1" fmla="*/ 0 h 6"/>
                    <a:gd name="T2" fmla="*/ 3 w 86"/>
                    <a:gd name="T3" fmla="*/ 0 h 6"/>
                    <a:gd name="T4" fmla="*/ 0 w 86"/>
                    <a:gd name="T5" fmla="*/ 3 h 6"/>
                    <a:gd name="T6" fmla="*/ 3 w 86"/>
                    <a:gd name="T7" fmla="*/ 6 h 6"/>
                    <a:gd name="T8" fmla="*/ 84 w 86"/>
                    <a:gd name="T9" fmla="*/ 6 h 6"/>
                    <a:gd name="T10" fmla="*/ 86 w 86"/>
                    <a:gd name="T11" fmla="*/ 3 h 6"/>
                    <a:gd name="T12" fmla="*/ 84 w 86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6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4" y="6"/>
                        <a:pt x="84" y="6"/>
                        <a:pt x="84" y="6"/>
                      </a:cubicBezTo>
                      <a:cubicBezTo>
                        <a:pt x="85" y="6"/>
                        <a:pt x="86" y="5"/>
                        <a:pt x="86" y="3"/>
                      </a:cubicBezTo>
                      <a:cubicBezTo>
                        <a:pt x="86" y="2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" name="Freeform 8"/>
                <p:cNvSpPr>
                  <a:spLocks noEditPoints="1"/>
                </p:cNvSpPr>
                <p:nvPr/>
              </p:nvSpPr>
              <p:spPr bwMode="auto">
                <a:xfrm>
                  <a:off x="3313" y="3205"/>
                  <a:ext cx="418" cy="470"/>
                </a:xfrm>
                <a:custGeom>
                  <a:avLst/>
                  <a:gdLst>
                    <a:gd name="T0" fmla="*/ 174 w 174"/>
                    <a:gd name="T1" fmla="*/ 25 h 196"/>
                    <a:gd name="T2" fmla="*/ 149 w 174"/>
                    <a:gd name="T3" fmla="*/ 0 h 196"/>
                    <a:gd name="T4" fmla="*/ 25 w 174"/>
                    <a:gd name="T5" fmla="*/ 0 h 196"/>
                    <a:gd name="T6" fmla="*/ 25 w 174"/>
                    <a:gd name="T7" fmla="*/ 0 h 196"/>
                    <a:gd name="T8" fmla="*/ 25 w 174"/>
                    <a:gd name="T9" fmla="*/ 0 h 196"/>
                    <a:gd name="T10" fmla="*/ 0 w 174"/>
                    <a:gd name="T11" fmla="*/ 25 h 196"/>
                    <a:gd name="T12" fmla="*/ 0 w 174"/>
                    <a:gd name="T13" fmla="*/ 169 h 196"/>
                    <a:gd name="T14" fmla="*/ 2 w 174"/>
                    <a:gd name="T15" fmla="*/ 174 h 196"/>
                    <a:gd name="T16" fmla="*/ 22 w 174"/>
                    <a:gd name="T17" fmla="*/ 193 h 196"/>
                    <a:gd name="T18" fmla="*/ 31 w 174"/>
                    <a:gd name="T19" fmla="*/ 193 h 196"/>
                    <a:gd name="T20" fmla="*/ 52 w 174"/>
                    <a:gd name="T21" fmla="*/ 173 h 196"/>
                    <a:gd name="T22" fmla="*/ 73 w 174"/>
                    <a:gd name="T23" fmla="*/ 194 h 196"/>
                    <a:gd name="T24" fmla="*/ 82 w 174"/>
                    <a:gd name="T25" fmla="*/ 194 h 196"/>
                    <a:gd name="T26" fmla="*/ 104 w 174"/>
                    <a:gd name="T27" fmla="*/ 173 h 196"/>
                    <a:gd name="T28" fmla="*/ 125 w 174"/>
                    <a:gd name="T29" fmla="*/ 194 h 196"/>
                    <a:gd name="T30" fmla="*/ 130 w 174"/>
                    <a:gd name="T31" fmla="*/ 196 h 196"/>
                    <a:gd name="T32" fmla="*/ 134 w 174"/>
                    <a:gd name="T33" fmla="*/ 194 h 196"/>
                    <a:gd name="T34" fmla="*/ 153 w 174"/>
                    <a:gd name="T35" fmla="*/ 175 h 196"/>
                    <a:gd name="T36" fmla="*/ 155 w 174"/>
                    <a:gd name="T37" fmla="*/ 170 h 196"/>
                    <a:gd name="T38" fmla="*/ 155 w 174"/>
                    <a:gd name="T39" fmla="*/ 49 h 196"/>
                    <a:gd name="T40" fmla="*/ 174 w 174"/>
                    <a:gd name="T41" fmla="*/ 25 h 196"/>
                    <a:gd name="T42" fmla="*/ 130 w 174"/>
                    <a:gd name="T43" fmla="*/ 180 h 196"/>
                    <a:gd name="T44" fmla="*/ 108 w 174"/>
                    <a:gd name="T45" fmla="*/ 159 h 196"/>
                    <a:gd name="T46" fmla="*/ 99 w 174"/>
                    <a:gd name="T47" fmla="*/ 159 h 196"/>
                    <a:gd name="T48" fmla="*/ 78 w 174"/>
                    <a:gd name="T49" fmla="*/ 180 h 196"/>
                    <a:gd name="T50" fmla="*/ 57 w 174"/>
                    <a:gd name="T51" fmla="*/ 159 h 196"/>
                    <a:gd name="T52" fmla="*/ 47 w 174"/>
                    <a:gd name="T53" fmla="*/ 159 h 196"/>
                    <a:gd name="T54" fmla="*/ 27 w 174"/>
                    <a:gd name="T55" fmla="*/ 179 h 196"/>
                    <a:gd name="T56" fmla="*/ 13 w 174"/>
                    <a:gd name="T57" fmla="*/ 166 h 196"/>
                    <a:gd name="T58" fmla="*/ 13 w 174"/>
                    <a:gd name="T59" fmla="*/ 25 h 196"/>
                    <a:gd name="T60" fmla="*/ 25 w 174"/>
                    <a:gd name="T61" fmla="*/ 14 h 196"/>
                    <a:gd name="T62" fmla="*/ 25 w 174"/>
                    <a:gd name="T63" fmla="*/ 14 h 196"/>
                    <a:gd name="T64" fmla="*/ 25 w 174"/>
                    <a:gd name="T65" fmla="*/ 14 h 196"/>
                    <a:gd name="T66" fmla="*/ 25 w 174"/>
                    <a:gd name="T67" fmla="*/ 14 h 196"/>
                    <a:gd name="T68" fmla="*/ 37 w 174"/>
                    <a:gd name="T69" fmla="*/ 25 h 196"/>
                    <a:gd name="T70" fmla="*/ 25 w 174"/>
                    <a:gd name="T71" fmla="*/ 36 h 196"/>
                    <a:gd name="T72" fmla="*/ 18 w 174"/>
                    <a:gd name="T73" fmla="*/ 43 h 196"/>
                    <a:gd name="T74" fmla="*/ 25 w 174"/>
                    <a:gd name="T75" fmla="*/ 50 h 196"/>
                    <a:gd name="T76" fmla="*/ 142 w 174"/>
                    <a:gd name="T77" fmla="*/ 50 h 196"/>
                    <a:gd name="T78" fmla="*/ 142 w 174"/>
                    <a:gd name="T79" fmla="*/ 168 h 196"/>
                    <a:gd name="T80" fmla="*/ 130 w 174"/>
                    <a:gd name="T81" fmla="*/ 180 h 196"/>
                    <a:gd name="T82" fmla="*/ 149 w 174"/>
                    <a:gd name="T83" fmla="*/ 36 h 196"/>
                    <a:gd name="T84" fmla="*/ 47 w 174"/>
                    <a:gd name="T85" fmla="*/ 36 h 196"/>
                    <a:gd name="T86" fmla="*/ 50 w 174"/>
                    <a:gd name="T87" fmla="*/ 25 h 196"/>
                    <a:gd name="T88" fmla="*/ 47 w 174"/>
                    <a:gd name="T89" fmla="*/ 14 h 196"/>
                    <a:gd name="T90" fmla="*/ 149 w 174"/>
                    <a:gd name="T91" fmla="*/ 14 h 196"/>
                    <a:gd name="T92" fmla="*/ 161 w 174"/>
                    <a:gd name="T93" fmla="*/ 25 h 196"/>
                    <a:gd name="T94" fmla="*/ 149 w 174"/>
                    <a:gd name="T95" fmla="*/ 36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74" h="196">
                      <a:moveTo>
                        <a:pt x="174" y="25"/>
                      </a:moveTo>
                      <a:cubicBezTo>
                        <a:pt x="174" y="11"/>
                        <a:pt x="163" y="0"/>
                        <a:pt x="149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1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5" y="196"/>
                        <a:pt x="29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6" y="196"/>
                        <a:pt x="80" y="196"/>
                        <a:pt x="82" y="194"/>
                      </a:cubicBezTo>
                      <a:cubicBezTo>
                        <a:pt x="104" y="173"/>
                        <a:pt x="104" y="173"/>
                        <a:pt x="104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30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5" y="174"/>
                        <a:pt x="155" y="172"/>
                        <a:pt x="155" y="170"/>
                      </a:cubicBezTo>
                      <a:cubicBezTo>
                        <a:pt x="155" y="49"/>
                        <a:pt x="155" y="49"/>
                        <a:pt x="155" y="49"/>
                      </a:cubicBezTo>
                      <a:cubicBezTo>
                        <a:pt x="166" y="46"/>
                        <a:pt x="174" y="36"/>
                        <a:pt x="174" y="25"/>
                      </a:cubicBezTo>
                      <a:close/>
                      <a:moveTo>
                        <a:pt x="130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6" y="157"/>
                        <a:pt x="102" y="157"/>
                        <a:pt x="99" y="159"/>
                      </a:cubicBezTo>
                      <a:cubicBezTo>
                        <a:pt x="78" y="180"/>
                        <a:pt x="78" y="180"/>
                        <a:pt x="78" y="180"/>
                      </a:cubicBezTo>
                      <a:cubicBezTo>
                        <a:pt x="57" y="159"/>
                        <a:pt x="57" y="159"/>
                        <a:pt x="57" y="159"/>
                      </a:cubicBezTo>
                      <a:cubicBezTo>
                        <a:pt x="54" y="157"/>
                        <a:pt x="50" y="157"/>
                        <a:pt x="47" y="159"/>
                      </a:cubicBezTo>
                      <a:cubicBezTo>
                        <a:pt x="27" y="179"/>
                        <a:pt x="27" y="179"/>
                        <a:pt x="27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25"/>
                        <a:pt x="13" y="25"/>
                        <a:pt x="13" y="25"/>
                      </a:cubicBezTo>
                      <a:cubicBezTo>
                        <a:pt x="13" y="19"/>
                        <a:pt x="18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32" y="14"/>
                        <a:pt x="37" y="19"/>
                        <a:pt x="37" y="25"/>
                      </a:cubicBezTo>
                      <a:cubicBezTo>
                        <a:pt x="37" y="31"/>
                        <a:pt x="32" y="36"/>
                        <a:pt x="25" y="36"/>
                      </a:cubicBezTo>
                      <a:cubicBezTo>
                        <a:pt x="21" y="36"/>
                        <a:pt x="18" y="39"/>
                        <a:pt x="18" y="43"/>
                      </a:cubicBezTo>
                      <a:cubicBezTo>
                        <a:pt x="18" y="47"/>
                        <a:pt x="21" y="50"/>
                        <a:pt x="25" y="50"/>
                      </a:cubicBezTo>
                      <a:cubicBezTo>
                        <a:pt x="142" y="50"/>
                        <a:pt x="142" y="50"/>
                        <a:pt x="142" y="50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30" y="180"/>
                      </a:lnTo>
                      <a:close/>
                      <a:moveTo>
                        <a:pt x="149" y="36"/>
                      </a:moveTo>
                      <a:cubicBezTo>
                        <a:pt x="47" y="36"/>
                        <a:pt x="47" y="36"/>
                        <a:pt x="47" y="36"/>
                      </a:cubicBezTo>
                      <a:cubicBezTo>
                        <a:pt x="49" y="33"/>
                        <a:pt x="50" y="29"/>
                        <a:pt x="50" y="25"/>
                      </a:cubicBezTo>
                      <a:cubicBezTo>
                        <a:pt x="50" y="21"/>
                        <a:pt x="49" y="17"/>
                        <a:pt x="47" y="14"/>
                      </a:cubicBezTo>
                      <a:cubicBezTo>
                        <a:pt x="149" y="14"/>
                        <a:pt x="149" y="14"/>
                        <a:pt x="149" y="14"/>
                      </a:cubicBezTo>
                      <a:cubicBezTo>
                        <a:pt x="155" y="14"/>
                        <a:pt x="161" y="19"/>
                        <a:pt x="161" y="25"/>
                      </a:cubicBezTo>
                      <a:cubicBezTo>
                        <a:pt x="161" y="31"/>
                        <a:pt x="155" y="36"/>
                        <a:pt x="149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3" name="组合 12"/>
            <p:cNvGrpSpPr/>
            <p:nvPr/>
          </p:nvGrpSpPr>
          <p:grpSpPr>
            <a:xfrm>
              <a:off x="3526104" y="2803349"/>
              <a:ext cx="1271434" cy="1271434"/>
              <a:chOff x="3621344" y="3408398"/>
              <a:chExt cx="1007417" cy="1007417"/>
            </a:xfrm>
          </p:grpSpPr>
          <p:sp>
            <p:nvSpPr>
              <p:cNvPr id="30" name="任意多边形 29"/>
              <p:cNvSpPr/>
              <p:nvPr/>
            </p:nvSpPr>
            <p:spPr>
              <a:xfrm>
                <a:off x="3621344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1" name="Group 11"/>
              <p:cNvGrpSpPr>
                <a:grpSpLocks noChangeAspect="1"/>
              </p:cNvGrpSpPr>
              <p:nvPr/>
            </p:nvGrpSpPr>
            <p:grpSpPr bwMode="auto">
              <a:xfrm>
                <a:off x="3916411" y="3654075"/>
                <a:ext cx="417282" cy="524392"/>
                <a:chOff x="2398" y="2256"/>
                <a:chExt cx="374" cy="470"/>
              </a:xfrm>
              <a:solidFill>
                <a:schemeClr val="bg1"/>
              </a:solidFill>
            </p:grpSpPr>
            <p:sp>
              <p:nvSpPr>
                <p:cNvPr id="32" name="Freeform 12"/>
                <p:cNvSpPr>
                  <a:spLocks/>
                </p:cNvSpPr>
                <p:nvPr/>
              </p:nvSpPr>
              <p:spPr bwMode="auto">
                <a:xfrm>
                  <a:off x="2478" y="2558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3" name="Freeform 13"/>
                <p:cNvSpPr>
                  <a:spLocks/>
                </p:cNvSpPr>
                <p:nvPr/>
              </p:nvSpPr>
              <p:spPr bwMode="auto">
                <a:xfrm>
                  <a:off x="2478" y="2505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" name="Freeform 14"/>
                <p:cNvSpPr>
                  <a:spLocks/>
                </p:cNvSpPr>
                <p:nvPr/>
              </p:nvSpPr>
              <p:spPr bwMode="auto">
                <a:xfrm>
                  <a:off x="2478" y="2452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" name="Freeform 15"/>
                <p:cNvSpPr>
                  <a:spLocks/>
                </p:cNvSpPr>
                <p:nvPr/>
              </p:nvSpPr>
              <p:spPr bwMode="auto">
                <a:xfrm>
                  <a:off x="2478" y="2402"/>
                  <a:ext cx="101" cy="12"/>
                </a:xfrm>
                <a:custGeom>
                  <a:avLst/>
                  <a:gdLst>
                    <a:gd name="T0" fmla="*/ 2 w 42"/>
                    <a:gd name="T1" fmla="*/ 5 h 5"/>
                    <a:gd name="T2" fmla="*/ 39 w 42"/>
                    <a:gd name="T3" fmla="*/ 5 h 5"/>
                    <a:gd name="T4" fmla="*/ 42 w 42"/>
                    <a:gd name="T5" fmla="*/ 2 h 5"/>
                    <a:gd name="T6" fmla="*/ 39 w 42"/>
                    <a:gd name="T7" fmla="*/ 0 h 5"/>
                    <a:gd name="T8" fmla="*/ 2 w 42"/>
                    <a:gd name="T9" fmla="*/ 0 h 5"/>
                    <a:gd name="T10" fmla="*/ 0 w 42"/>
                    <a:gd name="T11" fmla="*/ 2 h 5"/>
                    <a:gd name="T12" fmla="*/ 2 w 42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5">
                      <a:moveTo>
                        <a:pt x="2" y="5"/>
                      </a:moveTo>
                      <a:cubicBezTo>
                        <a:pt x="39" y="5"/>
                        <a:pt x="39" y="5"/>
                        <a:pt x="39" y="5"/>
                      </a:cubicBezTo>
                      <a:cubicBezTo>
                        <a:pt x="41" y="5"/>
                        <a:pt x="42" y="4"/>
                        <a:pt x="42" y="2"/>
                      </a:cubicBezTo>
                      <a:cubicBezTo>
                        <a:pt x="42" y="1"/>
                        <a:pt x="41" y="0"/>
                        <a:pt x="39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6" name="Freeform 16"/>
                <p:cNvSpPr>
                  <a:spLocks noEditPoints="1"/>
                </p:cNvSpPr>
                <p:nvPr/>
              </p:nvSpPr>
              <p:spPr bwMode="auto">
                <a:xfrm>
                  <a:off x="2398" y="2256"/>
                  <a:ext cx="374" cy="470"/>
                </a:xfrm>
                <a:custGeom>
                  <a:avLst/>
                  <a:gdLst>
                    <a:gd name="T0" fmla="*/ 153 w 155"/>
                    <a:gd name="T1" fmla="*/ 31 h 196"/>
                    <a:gd name="T2" fmla="*/ 125 w 155"/>
                    <a:gd name="T3" fmla="*/ 2 h 196"/>
                    <a:gd name="T4" fmla="*/ 120 w 155"/>
                    <a:gd name="T5" fmla="*/ 0 h 196"/>
                    <a:gd name="T6" fmla="*/ 6 w 155"/>
                    <a:gd name="T7" fmla="*/ 0 h 196"/>
                    <a:gd name="T8" fmla="*/ 0 w 155"/>
                    <a:gd name="T9" fmla="*/ 7 h 196"/>
                    <a:gd name="T10" fmla="*/ 0 w 155"/>
                    <a:gd name="T11" fmla="*/ 169 h 196"/>
                    <a:gd name="T12" fmla="*/ 2 w 155"/>
                    <a:gd name="T13" fmla="*/ 174 h 196"/>
                    <a:gd name="T14" fmla="*/ 22 w 155"/>
                    <a:gd name="T15" fmla="*/ 193 h 196"/>
                    <a:gd name="T16" fmla="*/ 31 w 155"/>
                    <a:gd name="T17" fmla="*/ 193 h 196"/>
                    <a:gd name="T18" fmla="*/ 52 w 155"/>
                    <a:gd name="T19" fmla="*/ 173 h 196"/>
                    <a:gd name="T20" fmla="*/ 73 w 155"/>
                    <a:gd name="T21" fmla="*/ 194 h 196"/>
                    <a:gd name="T22" fmla="*/ 82 w 155"/>
                    <a:gd name="T23" fmla="*/ 194 h 196"/>
                    <a:gd name="T24" fmla="*/ 103 w 155"/>
                    <a:gd name="T25" fmla="*/ 173 h 196"/>
                    <a:gd name="T26" fmla="*/ 125 w 155"/>
                    <a:gd name="T27" fmla="*/ 194 h 196"/>
                    <a:gd name="T28" fmla="*/ 129 w 155"/>
                    <a:gd name="T29" fmla="*/ 196 h 196"/>
                    <a:gd name="T30" fmla="*/ 134 w 155"/>
                    <a:gd name="T31" fmla="*/ 194 h 196"/>
                    <a:gd name="T32" fmla="*/ 153 w 155"/>
                    <a:gd name="T33" fmla="*/ 175 h 196"/>
                    <a:gd name="T34" fmla="*/ 155 w 155"/>
                    <a:gd name="T35" fmla="*/ 170 h 196"/>
                    <a:gd name="T36" fmla="*/ 155 w 155"/>
                    <a:gd name="T37" fmla="*/ 35 h 196"/>
                    <a:gd name="T38" fmla="*/ 153 w 155"/>
                    <a:gd name="T39" fmla="*/ 31 h 196"/>
                    <a:gd name="T40" fmla="*/ 129 w 155"/>
                    <a:gd name="T41" fmla="*/ 180 h 196"/>
                    <a:gd name="T42" fmla="*/ 108 w 155"/>
                    <a:gd name="T43" fmla="*/ 159 h 196"/>
                    <a:gd name="T44" fmla="*/ 99 w 155"/>
                    <a:gd name="T45" fmla="*/ 159 h 196"/>
                    <a:gd name="T46" fmla="*/ 77 w 155"/>
                    <a:gd name="T47" fmla="*/ 180 h 196"/>
                    <a:gd name="T48" fmla="*/ 56 w 155"/>
                    <a:gd name="T49" fmla="*/ 159 h 196"/>
                    <a:gd name="T50" fmla="*/ 52 w 155"/>
                    <a:gd name="T51" fmla="*/ 157 h 196"/>
                    <a:gd name="T52" fmla="*/ 47 w 155"/>
                    <a:gd name="T53" fmla="*/ 159 h 196"/>
                    <a:gd name="T54" fmla="*/ 26 w 155"/>
                    <a:gd name="T55" fmla="*/ 179 h 196"/>
                    <a:gd name="T56" fmla="*/ 13 w 155"/>
                    <a:gd name="T57" fmla="*/ 166 h 196"/>
                    <a:gd name="T58" fmla="*/ 13 w 155"/>
                    <a:gd name="T59" fmla="*/ 14 h 196"/>
                    <a:gd name="T60" fmla="*/ 116 w 155"/>
                    <a:gd name="T61" fmla="*/ 14 h 196"/>
                    <a:gd name="T62" fmla="*/ 116 w 155"/>
                    <a:gd name="T63" fmla="*/ 35 h 196"/>
                    <a:gd name="T64" fmla="*/ 120 w 155"/>
                    <a:gd name="T65" fmla="*/ 39 h 196"/>
                    <a:gd name="T66" fmla="*/ 142 w 155"/>
                    <a:gd name="T67" fmla="*/ 39 h 196"/>
                    <a:gd name="T68" fmla="*/ 142 w 155"/>
                    <a:gd name="T69" fmla="*/ 168 h 196"/>
                    <a:gd name="T70" fmla="*/ 129 w 155"/>
                    <a:gd name="T71" fmla="*/ 180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55" h="196">
                      <a:moveTo>
                        <a:pt x="153" y="31"/>
                      </a:moveTo>
                      <a:cubicBezTo>
                        <a:pt x="125" y="2"/>
                        <a:pt x="125" y="2"/>
                        <a:pt x="125" y="2"/>
                      </a:cubicBezTo>
                      <a:cubicBezTo>
                        <a:pt x="123" y="1"/>
                        <a:pt x="122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0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4" y="196"/>
                        <a:pt x="28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5" y="196"/>
                        <a:pt x="80" y="196"/>
                        <a:pt x="82" y="194"/>
                      </a:cubicBezTo>
                      <a:cubicBezTo>
                        <a:pt x="103" y="173"/>
                        <a:pt x="103" y="173"/>
                        <a:pt x="103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29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4" y="174"/>
                        <a:pt x="155" y="172"/>
                        <a:pt x="155" y="17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5" y="32"/>
                        <a:pt x="153" y="31"/>
                      </a:cubicBezTo>
                      <a:close/>
                      <a:moveTo>
                        <a:pt x="129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5" y="157"/>
                        <a:pt x="101" y="157"/>
                        <a:pt x="99" y="159"/>
                      </a:cubicBezTo>
                      <a:cubicBezTo>
                        <a:pt x="77" y="180"/>
                        <a:pt x="77" y="180"/>
                        <a:pt x="77" y="180"/>
                      </a:cubicBezTo>
                      <a:cubicBezTo>
                        <a:pt x="56" y="159"/>
                        <a:pt x="56" y="159"/>
                        <a:pt x="56" y="159"/>
                      </a:cubicBezTo>
                      <a:cubicBezTo>
                        <a:pt x="55" y="158"/>
                        <a:pt x="53" y="157"/>
                        <a:pt x="52" y="157"/>
                      </a:cubicBezTo>
                      <a:cubicBezTo>
                        <a:pt x="50" y="157"/>
                        <a:pt x="48" y="158"/>
                        <a:pt x="47" y="159"/>
                      </a:cubicBezTo>
                      <a:cubicBezTo>
                        <a:pt x="26" y="179"/>
                        <a:pt x="26" y="179"/>
                        <a:pt x="26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29" y="18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4" name="组合 13"/>
            <p:cNvGrpSpPr/>
            <p:nvPr/>
          </p:nvGrpSpPr>
          <p:grpSpPr>
            <a:xfrm>
              <a:off x="5452593" y="876860"/>
              <a:ext cx="1271434" cy="1271434"/>
              <a:chOff x="5147792" y="1881950"/>
              <a:chExt cx="1007417" cy="1007417"/>
            </a:xfrm>
          </p:grpSpPr>
          <p:sp>
            <p:nvSpPr>
              <p:cNvPr id="22" name="任意多边形 21"/>
              <p:cNvSpPr/>
              <p:nvPr/>
            </p:nvSpPr>
            <p:spPr>
              <a:xfrm>
                <a:off x="5147792" y="1881950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3" name="Group 19"/>
              <p:cNvGrpSpPr>
                <a:grpSpLocks noChangeAspect="1"/>
              </p:cNvGrpSpPr>
              <p:nvPr/>
            </p:nvGrpSpPr>
            <p:grpSpPr bwMode="auto">
              <a:xfrm>
                <a:off x="5388004" y="2104695"/>
                <a:ext cx="532201" cy="524391"/>
                <a:chOff x="3869" y="1065"/>
                <a:chExt cx="477" cy="470"/>
              </a:xfrm>
              <a:solidFill>
                <a:schemeClr val="bg1"/>
              </a:solidFill>
            </p:grpSpPr>
            <p:sp>
              <p:nvSpPr>
                <p:cNvPr id="24" name="Freeform 20"/>
                <p:cNvSpPr>
                  <a:spLocks/>
                </p:cNvSpPr>
                <p:nvPr/>
              </p:nvSpPr>
              <p:spPr bwMode="auto">
                <a:xfrm>
                  <a:off x="3936" y="1411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5"/>
                        <a:pt x="88" y="3"/>
                      </a:cubicBezTo>
                      <a:cubicBezTo>
                        <a:pt x="88" y="2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" name="Freeform 21"/>
                <p:cNvSpPr>
                  <a:spLocks/>
                </p:cNvSpPr>
                <p:nvPr/>
              </p:nvSpPr>
              <p:spPr bwMode="auto">
                <a:xfrm>
                  <a:off x="3936" y="1358"/>
                  <a:ext cx="211" cy="12"/>
                </a:xfrm>
                <a:custGeom>
                  <a:avLst/>
                  <a:gdLst>
                    <a:gd name="T0" fmla="*/ 86 w 88"/>
                    <a:gd name="T1" fmla="*/ 0 h 5"/>
                    <a:gd name="T2" fmla="*/ 3 w 88"/>
                    <a:gd name="T3" fmla="*/ 0 h 5"/>
                    <a:gd name="T4" fmla="*/ 0 w 88"/>
                    <a:gd name="T5" fmla="*/ 3 h 5"/>
                    <a:gd name="T6" fmla="*/ 3 w 88"/>
                    <a:gd name="T7" fmla="*/ 5 h 5"/>
                    <a:gd name="T8" fmla="*/ 86 w 88"/>
                    <a:gd name="T9" fmla="*/ 5 h 5"/>
                    <a:gd name="T10" fmla="*/ 88 w 88"/>
                    <a:gd name="T11" fmla="*/ 3 h 5"/>
                    <a:gd name="T12" fmla="*/ 86 w 8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5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6" y="5"/>
                        <a:pt x="86" y="5"/>
                        <a:pt x="86" y="5"/>
                      </a:cubicBezTo>
                      <a:cubicBezTo>
                        <a:pt x="87" y="5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6" name="Freeform 22"/>
                <p:cNvSpPr>
                  <a:spLocks/>
                </p:cNvSpPr>
                <p:nvPr/>
              </p:nvSpPr>
              <p:spPr bwMode="auto">
                <a:xfrm>
                  <a:off x="3936" y="1303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7" name="Freeform 23"/>
                <p:cNvSpPr>
                  <a:spLocks/>
                </p:cNvSpPr>
                <p:nvPr/>
              </p:nvSpPr>
              <p:spPr bwMode="auto">
                <a:xfrm>
                  <a:off x="3936" y="1250"/>
                  <a:ext cx="103" cy="14"/>
                </a:xfrm>
                <a:custGeom>
                  <a:avLst/>
                  <a:gdLst>
                    <a:gd name="T0" fmla="*/ 3 w 43"/>
                    <a:gd name="T1" fmla="*/ 6 h 6"/>
                    <a:gd name="T2" fmla="*/ 41 w 43"/>
                    <a:gd name="T3" fmla="*/ 6 h 6"/>
                    <a:gd name="T4" fmla="*/ 43 w 43"/>
                    <a:gd name="T5" fmla="*/ 3 h 6"/>
                    <a:gd name="T6" fmla="*/ 41 w 43"/>
                    <a:gd name="T7" fmla="*/ 0 h 6"/>
                    <a:gd name="T8" fmla="*/ 3 w 43"/>
                    <a:gd name="T9" fmla="*/ 0 h 6"/>
                    <a:gd name="T10" fmla="*/ 0 w 43"/>
                    <a:gd name="T11" fmla="*/ 3 h 6"/>
                    <a:gd name="T12" fmla="*/ 3 w 43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6">
                      <a:moveTo>
                        <a:pt x="3" y="6"/>
                      </a:moveTo>
                      <a:cubicBezTo>
                        <a:pt x="41" y="6"/>
                        <a:pt x="41" y="6"/>
                        <a:pt x="41" y="6"/>
                      </a:cubicBezTo>
                      <a:cubicBezTo>
                        <a:pt x="42" y="6"/>
                        <a:pt x="43" y="4"/>
                        <a:pt x="43" y="3"/>
                      </a:cubicBezTo>
                      <a:cubicBezTo>
                        <a:pt x="43" y="1"/>
                        <a:pt x="42" y="0"/>
                        <a:pt x="41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8" name="Freeform 24"/>
                <p:cNvSpPr>
                  <a:spLocks noEditPoints="1"/>
                </p:cNvSpPr>
                <p:nvPr/>
              </p:nvSpPr>
              <p:spPr bwMode="auto">
                <a:xfrm>
                  <a:off x="3869" y="1065"/>
                  <a:ext cx="345" cy="470"/>
                </a:xfrm>
                <a:custGeom>
                  <a:avLst/>
                  <a:gdLst>
                    <a:gd name="T0" fmla="*/ 116 w 144"/>
                    <a:gd name="T1" fmla="*/ 2 h 196"/>
                    <a:gd name="T2" fmla="*/ 111 w 144"/>
                    <a:gd name="T3" fmla="*/ 0 h 196"/>
                    <a:gd name="T4" fmla="*/ 7 w 144"/>
                    <a:gd name="T5" fmla="*/ 0 h 196"/>
                    <a:gd name="T6" fmla="*/ 0 w 144"/>
                    <a:gd name="T7" fmla="*/ 7 h 196"/>
                    <a:gd name="T8" fmla="*/ 0 w 144"/>
                    <a:gd name="T9" fmla="*/ 189 h 196"/>
                    <a:gd name="T10" fmla="*/ 7 w 144"/>
                    <a:gd name="T11" fmla="*/ 196 h 196"/>
                    <a:gd name="T12" fmla="*/ 138 w 144"/>
                    <a:gd name="T13" fmla="*/ 196 h 196"/>
                    <a:gd name="T14" fmla="*/ 144 w 144"/>
                    <a:gd name="T15" fmla="*/ 189 h 196"/>
                    <a:gd name="T16" fmla="*/ 144 w 144"/>
                    <a:gd name="T17" fmla="*/ 33 h 196"/>
                    <a:gd name="T18" fmla="*/ 142 w 144"/>
                    <a:gd name="T19" fmla="*/ 28 h 196"/>
                    <a:gd name="T20" fmla="*/ 116 w 144"/>
                    <a:gd name="T21" fmla="*/ 2 h 196"/>
                    <a:gd name="T22" fmla="*/ 13 w 144"/>
                    <a:gd name="T23" fmla="*/ 182 h 196"/>
                    <a:gd name="T24" fmla="*/ 13 w 144"/>
                    <a:gd name="T25" fmla="*/ 13 h 196"/>
                    <a:gd name="T26" fmla="*/ 104 w 144"/>
                    <a:gd name="T27" fmla="*/ 13 h 196"/>
                    <a:gd name="T28" fmla="*/ 104 w 144"/>
                    <a:gd name="T29" fmla="*/ 36 h 196"/>
                    <a:gd name="T30" fmla="*/ 108 w 144"/>
                    <a:gd name="T31" fmla="*/ 40 h 196"/>
                    <a:gd name="T32" fmla="*/ 131 w 144"/>
                    <a:gd name="T33" fmla="*/ 40 h 196"/>
                    <a:gd name="T34" fmla="*/ 131 w 144"/>
                    <a:gd name="T35" fmla="*/ 182 h 196"/>
                    <a:gd name="T36" fmla="*/ 13 w 144"/>
                    <a:gd name="T37" fmla="*/ 182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44" h="196">
                      <a:moveTo>
                        <a:pt x="116" y="2"/>
                      </a:moveTo>
                      <a:cubicBezTo>
                        <a:pt x="115" y="1"/>
                        <a:pt x="113" y="0"/>
                        <a:pt x="111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89"/>
                        <a:pt x="0" y="189"/>
                        <a:pt x="0" y="189"/>
                      </a:cubicBezTo>
                      <a:cubicBezTo>
                        <a:pt x="0" y="193"/>
                        <a:pt x="3" y="196"/>
                        <a:pt x="7" y="196"/>
                      </a:cubicBezTo>
                      <a:cubicBezTo>
                        <a:pt x="138" y="196"/>
                        <a:pt x="138" y="196"/>
                        <a:pt x="138" y="196"/>
                      </a:cubicBezTo>
                      <a:cubicBezTo>
                        <a:pt x="141" y="196"/>
                        <a:pt x="144" y="193"/>
                        <a:pt x="144" y="189"/>
                      </a:cubicBezTo>
                      <a:cubicBezTo>
                        <a:pt x="144" y="33"/>
                        <a:pt x="144" y="33"/>
                        <a:pt x="144" y="33"/>
                      </a:cubicBezTo>
                      <a:cubicBezTo>
                        <a:pt x="144" y="31"/>
                        <a:pt x="144" y="29"/>
                        <a:pt x="142" y="28"/>
                      </a:cubicBezTo>
                      <a:lnTo>
                        <a:pt x="116" y="2"/>
                      </a:lnTo>
                      <a:close/>
                      <a:moveTo>
                        <a:pt x="13" y="182"/>
                      </a:moveTo>
                      <a:cubicBezTo>
                        <a:pt x="13" y="13"/>
                        <a:pt x="13" y="13"/>
                        <a:pt x="13" y="13"/>
                      </a:cubicBezTo>
                      <a:cubicBezTo>
                        <a:pt x="104" y="13"/>
                        <a:pt x="104" y="13"/>
                        <a:pt x="104" y="13"/>
                      </a:cubicBezTo>
                      <a:cubicBezTo>
                        <a:pt x="104" y="36"/>
                        <a:pt x="104" y="36"/>
                        <a:pt x="104" y="36"/>
                      </a:cubicBezTo>
                      <a:cubicBezTo>
                        <a:pt x="104" y="38"/>
                        <a:pt x="106" y="40"/>
                        <a:pt x="108" y="40"/>
                      </a:cubicBezTo>
                      <a:cubicBezTo>
                        <a:pt x="131" y="40"/>
                        <a:pt x="131" y="40"/>
                        <a:pt x="131" y="40"/>
                      </a:cubicBezTo>
                      <a:cubicBezTo>
                        <a:pt x="131" y="182"/>
                        <a:pt x="131" y="182"/>
                        <a:pt x="131" y="182"/>
                      </a:cubicBezTo>
                      <a:lnTo>
                        <a:pt x="13" y="18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9" name="Freeform 25"/>
                <p:cNvSpPr>
                  <a:spLocks noEditPoints="1"/>
                </p:cNvSpPr>
                <p:nvPr/>
              </p:nvSpPr>
              <p:spPr bwMode="auto">
                <a:xfrm>
                  <a:off x="4252" y="1087"/>
                  <a:ext cx="94" cy="444"/>
                </a:xfrm>
                <a:custGeom>
                  <a:avLst/>
                  <a:gdLst>
                    <a:gd name="T0" fmla="*/ 35 w 39"/>
                    <a:gd name="T1" fmla="*/ 0 h 185"/>
                    <a:gd name="T2" fmla="*/ 4 w 39"/>
                    <a:gd name="T3" fmla="*/ 0 h 185"/>
                    <a:gd name="T4" fmla="*/ 0 w 39"/>
                    <a:gd name="T5" fmla="*/ 4 h 185"/>
                    <a:gd name="T6" fmla="*/ 0 w 39"/>
                    <a:gd name="T7" fmla="*/ 144 h 185"/>
                    <a:gd name="T8" fmla="*/ 0 w 39"/>
                    <a:gd name="T9" fmla="*/ 146 h 185"/>
                    <a:gd name="T10" fmla="*/ 16 w 39"/>
                    <a:gd name="T11" fmla="*/ 182 h 185"/>
                    <a:gd name="T12" fmla="*/ 20 w 39"/>
                    <a:gd name="T13" fmla="*/ 185 h 185"/>
                    <a:gd name="T14" fmla="*/ 23 w 39"/>
                    <a:gd name="T15" fmla="*/ 182 h 185"/>
                    <a:gd name="T16" fmla="*/ 39 w 39"/>
                    <a:gd name="T17" fmla="*/ 146 h 185"/>
                    <a:gd name="T18" fmla="*/ 39 w 39"/>
                    <a:gd name="T19" fmla="*/ 144 h 185"/>
                    <a:gd name="T20" fmla="*/ 39 w 39"/>
                    <a:gd name="T21" fmla="*/ 4 h 185"/>
                    <a:gd name="T22" fmla="*/ 35 w 39"/>
                    <a:gd name="T23" fmla="*/ 0 h 185"/>
                    <a:gd name="T24" fmla="*/ 31 w 39"/>
                    <a:gd name="T25" fmla="*/ 143 h 185"/>
                    <a:gd name="T26" fmla="*/ 25 w 39"/>
                    <a:gd name="T27" fmla="*/ 157 h 185"/>
                    <a:gd name="T28" fmla="*/ 14 w 39"/>
                    <a:gd name="T29" fmla="*/ 157 h 185"/>
                    <a:gd name="T30" fmla="*/ 8 w 39"/>
                    <a:gd name="T31" fmla="*/ 143 h 185"/>
                    <a:gd name="T32" fmla="*/ 8 w 39"/>
                    <a:gd name="T33" fmla="*/ 8 h 185"/>
                    <a:gd name="T34" fmla="*/ 18 w 39"/>
                    <a:gd name="T35" fmla="*/ 8 h 185"/>
                    <a:gd name="T36" fmla="*/ 18 w 39"/>
                    <a:gd name="T37" fmla="*/ 8 h 185"/>
                    <a:gd name="T38" fmla="*/ 18 w 39"/>
                    <a:gd name="T39" fmla="*/ 137 h 185"/>
                    <a:gd name="T40" fmla="*/ 21 w 39"/>
                    <a:gd name="T41" fmla="*/ 139 h 185"/>
                    <a:gd name="T42" fmla="*/ 24 w 39"/>
                    <a:gd name="T43" fmla="*/ 137 h 185"/>
                    <a:gd name="T44" fmla="*/ 24 w 39"/>
                    <a:gd name="T45" fmla="*/ 8 h 185"/>
                    <a:gd name="T46" fmla="*/ 24 w 39"/>
                    <a:gd name="T47" fmla="*/ 8 h 185"/>
                    <a:gd name="T48" fmla="*/ 31 w 39"/>
                    <a:gd name="T49" fmla="*/ 8 h 185"/>
                    <a:gd name="T50" fmla="*/ 31 w 39"/>
                    <a:gd name="T51" fmla="*/ 14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9" h="185">
                      <a:moveTo>
                        <a:pt x="35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144"/>
                        <a:pt x="0" y="144"/>
                        <a:pt x="0" y="144"/>
                      </a:cubicBezTo>
                      <a:cubicBezTo>
                        <a:pt x="0" y="145"/>
                        <a:pt x="0" y="145"/>
                        <a:pt x="0" y="146"/>
                      </a:cubicBezTo>
                      <a:cubicBezTo>
                        <a:pt x="16" y="182"/>
                        <a:pt x="16" y="182"/>
                        <a:pt x="16" y="182"/>
                      </a:cubicBezTo>
                      <a:cubicBezTo>
                        <a:pt x="17" y="184"/>
                        <a:pt x="18" y="185"/>
                        <a:pt x="20" y="185"/>
                      </a:cubicBezTo>
                      <a:cubicBezTo>
                        <a:pt x="21" y="185"/>
                        <a:pt x="23" y="184"/>
                        <a:pt x="23" y="182"/>
                      </a:cubicBezTo>
                      <a:cubicBezTo>
                        <a:pt x="39" y="146"/>
                        <a:pt x="39" y="146"/>
                        <a:pt x="39" y="146"/>
                      </a:cubicBezTo>
                      <a:cubicBezTo>
                        <a:pt x="39" y="145"/>
                        <a:pt x="39" y="145"/>
                        <a:pt x="39" y="144"/>
                      </a:cubicBezTo>
                      <a:cubicBezTo>
                        <a:pt x="39" y="4"/>
                        <a:pt x="39" y="4"/>
                        <a:pt x="39" y="4"/>
                      </a:cubicBezTo>
                      <a:cubicBezTo>
                        <a:pt x="39" y="1"/>
                        <a:pt x="37" y="0"/>
                        <a:pt x="35" y="0"/>
                      </a:cubicBezTo>
                      <a:close/>
                      <a:moveTo>
                        <a:pt x="31" y="143"/>
                      </a:moveTo>
                      <a:cubicBezTo>
                        <a:pt x="25" y="157"/>
                        <a:pt x="25" y="157"/>
                        <a:pt x="25" y="157"/>
                      </a:cubicBezTo>
                      <a:cubicBezTo>
                        <a:pt x="14" y="157"/>
                        <a:pt x="14" y="157"/>
                        <a:pt x="14" y="157"/>
                      </a:cubicBezTo>
                      <a:cubicBezTo>
                        <a:pt x="8" y="143"/>
                        <a:pt x="8" y="143"/>
                        <a:pt x="8" y="143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137"/>
                        <a:pt x="18" y="137"/>
                        <a:pt x="18" y="137"/>
                      </a:cubicBezTo>
                      <a:cubicBezTo>
                        <a:pt x="18" y="138"/>
                        <a:pt x="19" y="139"/>
                        <a:pt x="21" y="139"/>
                      </a:cubicBezTo>
                      <a:cubicBezTo>
                        <a:pt x="22" y="139"/>
                        <a:pt x="24" y="138"/>
                        <a:pt x="24" y="13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31" y="8"/>
                        <a:pt x="31" y="8"/>
                        <a:pt x="31" y="8"/>
                      </a:cubicBezTo>
                      <a:lnTo>
                        <a:pt x="31" y="14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5" name="组合 14"/>
            <p:cNvGrpSpPr/>
            <p:nvPr/>
          </p:nvGrpSpPr>
          <p:grpSpPr>
            <a:xfrm>
              <a:off x="7379080" y="2803349"/>
              <a:ext cx="1271434" cy="1271434"/>
              <a:chOff x="6674239" y="3408398"/>
              <a:chExt cx="1007417" cy="1007417"/>
            </a:xfrm>
          </p:grpSpPr>
          <p:sp>
            <p:nvSpPr>
              <p:cNvPr id="16" name="任意多边形 15"/>
              <p:cNvSpPr/>
              <p:nvPr/>
            </p:nvSpPr>
            <p:spPr>
              <a:xfrm>
                <a:off x="6674239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7" name="Group 28"/>
              <p:cNvGrpSpPr>
                <a:grpSpLocks noChangeAspect="1"/>
              </p:cNvGrpSpPr>
              <p:nvPr/>
            </p:nvGrpSpPr>
            <p:grpSpPr bwMode="auto">
              <a:xfrm>
                <a:off x="6969306" y="3649352"/>
                <a:ext cx="417282" cy="525508"/>
                <a:chOff x="4401" y="2266"/>
                <a:chExt cx="374" cy="471"/>
              </a:xfrm>
              <a:solidFill>
                <a:schemeClr val="bg1"/>
              </a:solidFill>
            </p:grpSpPr>
            <p:sp>
              <p:nvSpPr>
                <p:cNvPr id="18" name="Freeform 29"/>
                <p:cNvSpPr>
                  <a:spLocks/>
                </p:cNvSpPr>
                <p:nvPr/>
              </p:nvSpPr>
              <p:spPr bwMode="auto">
                <a:xfrm>
                  <a:off x="4538" y="2390"/>
                  <a:ext cx="85" cy="108"/>
                </a:xfrm>
                <a:custGeom>
                  <a:avLst/>
                  <a:gdLst>
                    <a:gd name="T0" fmla="*/ 0 w 35"/>
                    <a:gd name="T1" fmla="*/ 26 h 45"/>
                    <a:gd name="T2" fmla="*/ 3 w 35"/>
                    <a:gd name="T3" fmla="*/ 29 h 45"/>
                    <a:gd name="T4" fmla="*/ 3 w 35"/>
                    <a:gd name="T5" fmla="*/ 29 h 45"/>
                    <a:gd name="T6" fmla="*/ 17 w 35"/>
                    <a:gd name="T7" fmla="*/ 45 h 45"/>
                    <a:gd name="T8" fmla="*/ 32 w 35"/>
                    <a:gd name="T9" fmla="*/ 29 h 45"/>
                    <a:gd name="T10" fmla="*/ 32 w 35"/>
                    <a:gd name="T11" fmla="*/ 29 h 45"/>
                    <a:gd name="T12" fmla="*/ 35 w 35"/>
                    <a:gd name="T13" fmla="*/ 26 h 45"/>
                    <a:gd name="T14" fmla="*/ 33 w 35"/>
                    <a:gd name="T15" fmla="*/ 23 h 45"/>
                    <a:gd name="T16" fmla="*/ 34 w 35"/>
                    <a:gd name="T17" fmla="*/ 17 h 45"/>
                    <a:gd name="T18" fmla="*/ 17 w 35"/>
                    <a:gd name="T19" fmla="*/ 0 h 45"/>
                    <a:gd name="T20" fmla="*/ 1 w 35"/>
                    <a:gd name="T21" fmla="*/ 17 h 45"/>
                    <a:gd name="T22" fmla="*/ 2 w 35"/>
                    <a:gd name="T23" fmla="*/ 23 h 45"/>
                    <a:gd name="T24" fmla="*/ 0 w 35"/>
                    <a:gd name="T25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45">
                      <a:moveTo>
                        <a:pt x="0" y="26"/>
                      </a:moveTo>
                      <a:cubicBezTo>
                        <a:pt x="0" y="28"/>
                        <a:pt x="1" y="29"/>
                        <a:pt x="3" y="29"/>
                      </a:cubicBezTo>
                      <a:cubicBezTo>
                        <a:pt x="3" y="29"/>
                        <a:pt x="3" y="29"/>
                        <a:pt x="3" y="29"/>
                      </a:cubicBezTo>
                      <a:cubicBezTo>
                        <a:pt x="3" y="37"/>
                        <a:pt x="10" y="45"/>
                        <a:pt x="17" y="45"/>
                      </a:cubicBezTo>
                      <a:cubicBezTo>
                        <a:pt x="25" y="45"/>
                        <a:pt x="31" y="37"/>
                        <a:pt x="32" y="29"/>
                      </a:cubicBezTo>
                      <a:cubicBezTo>
                        <a:pt x="32" y="29"/>
                        <a:pt x="32" y="29"/>
                        <a:pt x="32" y="29"/>
                      </a:cubicBezTo>
                      <a:cubicBezTo>
                        <a:pt x="33" y="29"/>
                        <a:pt x="35" y="28"/>
                        <a:pt x="35" y="26"/>
                      </a:cubicBezTo>
                      <a:cubicBezTo>
                        <a:pt x="35" y="25"/>
                        <a:pt x="34" y="24"/>
                        <a:pt x="33" y="23"/>
                      </a:cubicBezTo>
                      <a:cubicBezTo>
                        <a:pt x="34" y="21"/>
                        <a:pt x="34" y="19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ubicBezTo>
                        <a:pt x="8" y="0"/>
                        <a:pt x="1" y="8"/>
                        <a:pt x="1" y="17"/>
                      </a:cubicBezTo>
                      <a:cubicBezTo>
                        <a:pt x="1" y="19"/>
                        <a:pt x="1" y="21"/>
                        <a:pt x="2" y="23"/>
                      </a:cubicBezTo>
                      <a:cubicBezTo>
                        <a:pt x="1" y="24"/>
                        <a:pt x="0" y="25"/>
                        <a:pt x="0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9" name="Freeform 30"/>
                <p:cNvSpPr>
                  <a:spLocks/>
                </p:cNvSpPr>
                <p:nvPr/>
              </p:nvSpPr>
              <p:spPr bwMode="auto">
                <a:xfrm>
                  <a:off x="4490" y="2512"/>
                  <a:ext cx="178" cy="53"/>
                </a:xfrm>
                <a:custGeom>
                  <a:avLst/>
                  <a:gdLst>
                    <a:gd name="T0" fmla="*/ 2 w 74"/>
                    <a:gd name="T1" fmla="*/ 22 h 22"/>
                    <a:gd name="T2" fmla="*/ 73 w 74"/>
                    <a:gd name="T3" fmla="*/ 22 h 22"/>
                    <a:gd name="T4" fmla="*/ 74 w 74"/>
                    <a:gd name="T5" fmla="*/ 21 h 22"/>
                    <a:gd name="T6" fmla="*/ 74 w 74"/>
                    <a:gd name="T7" fmla="*/ 15 h 22"/>
                    <a:gd name="T8" fmla="*/ 74 w 74"/>
                    <a:gd name="T9" fmla="*/ 14 h 22"/>
                    <a:gd name="T10" fmla="*/ 50 w 74"/>
                    <a:gd name="T11" fmla="*/ 0 h 22"/>
                    <a:gd name="T12" fmla="*/ 49 w 74"/>
                    <a:gd name="T13" fmla="*/ 0 h 22"/>
                    <a:gd name="T14" fmla="*/ 48 w 74"/>
                    <a:gd name="T15" fmla="*/ 0 h 22"/>
                    <a:gd name="T16" fmla="*/ 47 w 74"/>
                    <a:gd name="T17" fmla="*/ 0 h 22"/>
                    <a:gd name="T18" fmla="*/ 37 w 74"/>
                    <a:gd name="T19" fmla="*/ 3 h 22"/>
                    <a:gd name="T20" fmla="*/ 27 w 74"/>
                    <a:gd name="T21" fmla="*/ 0 h 22"/>
                    <a:gd name="T22" fmla="*/ 26 w 74"/>
                    <a:gd name="T23" fmla="*/ 0 h 22"/>
                    <a:gd name="T24" fmla="*/ 26 w 74"/>
                    <a:gd name="T25" fmla="*/ 0 h 22"/>
                    <a:gd name="T26" fmla="*/ 25 w 74"/>
                    <a:gd name="T27" fmla="*/ 0 h 22"/>
                    <a:gd name="T28" fmla="*/ 1 w 74"/>
                    <a:gd name="T29" fmla="*/ 14 h 22"/>
                    <a:gd name="T30" fmla="*/ 0 w 74"/>
                    <a:gd name="T31" fmla="*/ 15 h 22"/>
                    <a:gd name="T32" fmla="*/ 0 w 74"/>
                    <a:gd name="T33" fmla="*/ 21 h 22"/>
                    <a:gd name="T34" fmla="*/ 2 w 74"/>
                    <a:gd name="T3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4" h="22">
                      <a:moveTo>
                        <a:pt x="2" y="22"/>
                      </a:moveTo>
                      <a:cubicBezTo>
                        <a:pt x="73" y="22"/>
                        <a:pt x="73" y="22"/>
                        <a:pt x="73" y="22"/>
                      </a:cubicBezTo>
                      <a:cubicBezTo>
                        <a:pt x="73" y="22"/>
                        <a:pt x="74" y="21"/>
                        <a:pt x="74" y="21"/>
                      </a:cubicBezTo>
                      <a:cubicBezTo>
                        <a:pt x="74" y="15"/>
                        <a:pt x="74" y="15"/>
                        <a:pt x="74" y="15"/>
                      </a:cubicBezTo>
                      <a:cubicBezTo>
                        <a:pt x="74" y="15"/>
                        <a:pt x="74" y="14"/>
                        <a:pt x="74" y="14"/>
                      </a:cubicBezTo>
                      <a:cubicBezTo>
                        <a:pt x="67" y="7"/>
                        <a:pt x="59" y="3"/>
                        <a:pt x="50" y="0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48" y="0"/>
                        <a:pt x="48" y="0"/>
                        <a:pt x="47" y="0"/>
                      </a:cubicBezTo>
                      <a:cubicBezTo>
                        <a:pt x="45" y="2"/>
                        <a:pt x="41" y="3"/>
                        <a:pt x="37" y="3"/>
                      </a:cubicBezTo>
                      <a:cubicBezTo>
                        <a:pt x="34" y="3"/>
                        <a:pt x="30" y="2"/>
                        <a:pt x="27" y="0"/>
                      </a:cubicBezTo>
                      <a:cubicBezTo>
                        <a:pt x="27" y="0"/>
                        <a:pt x="27" y="0"/>
                        <a:pt x="26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cubicBezTo>
                        <a:pt x="26" y="0"/>
                        <a:pt x="26" y="0"/>
                        <a:pt x="25" y="0"/>
                      </a:cubicBezTo>
                      <a:cubicBezTo>
                        <a:pt x="16" y="2"/>
                        <a:pt x="8" y="7"/>
                        <a:pt x="1" y="14"/>
                      </a:cubicBezTo>
                      <a:cubicBezTo>
                        <a:pt x="1" y="14"/>
                        <a:pt x="0" y="15"/>
                        <a:pt x="0" y="1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" y="22"/>
                        <a:pt x="2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0" name="Freeform 31"/>
                <p:cNvSpPr>
                  <a:spLocks/>
                </p:cNvSpPr>
                <p:nvPr/>
              </p:nvSpPr>
              <p:spPr bwMode="auto">
                <a:xfrm>
                  <a:off x="4476" y="2613"/>
                  <a:ext cx="207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1" name="Freeform 32"/>
                <p:cNvSpPr>
                  <a:spLocks noEditPoints="1"/>
                </p:cNvSpPr>
                <p:nvPr/>
              </p:nvSpPr>
              <p:spPr bwMode="auto">
                <a:xfrm>
                  <a:off x="4401" y="2266"/>
                  <a:ext cx="374" cy="471"/>
                </a:xfrm>
                <a:custGeom>
                  <a:avLst/>
                  <a:gdLst>
                    <a:gd name="T0" fmla="*/ 153 w 155"/>
                    <a:gd name="T1" fmla="*/ 31 h 197"/>
                    <a:gd name="T2" fmla="*/ 124 w 155"/>
                    <a:gd name="T3" fmla="*/ 2 h 197"/>
                    <a:gd name="T4" fmla="*/ 120 w 155"/>
                    <a:gd name="T5" fmla="*/ 0 h 197"/>
                    <a:gd name="T6" fmla="*/ 6 w 155"/>
                    <a:gd name="T7" fmla="*/ 0 h 197"/>
                    <a:gd name="T8" fmla="*/ 0 w 155"/>
                    <a:gd name="T9" fmla="*/ 7 h 197"/>
                    <a:gd name="T10" fmla="*/ 0 w 155"/>
                    <a:gd name="T11" fmla="*/ 190 h 197"/>
                    <a:gd name="T12" fmla="*/ 6 w 155"/>
                    <a:gd name="T13" fmla="*/ 197 h 197"/>
                    <a:gd name="T14" fmla="*/ 148 w 155"/>
                    <a:gd name="T15" fmla="*/ 197 h 197"/>
                    <a:gd name="T16" fmla="*/ 155 w 155"/>
                    <a:gd name="T17" fmla="*/ 190 h 197"/>
                    <a:gd name="T18" fmla="*/ 155 w 155"/>
                    <a:gd name="T19" fmla="*/ 35 h 197"/>
                    <a:gd name="T20" fmla="*/ 153 w 155"/>
                    <a:gd name="T21" fmla="*/ 31 h 197"/>
                    <a:gd name="T22" fmla="*/ 13 w 155"/>
                    <a:gd name="T23" fmla="*/ 183 h 197"/>
                    <a:gd name="T24" fmla="*/ 13 w 155"/>
                    <a:gd name="T25" fmla="*/ 14 h 197"/>
                    <a:gd name="T26" fmla="*/ 116 w 155"/>
                    <a:gd name="T27" fmla="*/ 14 h 197"/>
                    <a:gd name="T28" fmla="*/ 116 w 155"/>
                    <a:gd name="T29" fmla="*/ 35 h 197"/>
                    <a:gd name="T30" fmla="*/ 120 w 155"/>
                    <a:gd name="T31" fmla="*/ 39 h 197"/>
                    <a:gd name="T32" fmla="*/ 142 w 155"/>
                    <a:gd name="T33" fmla="*/ 39 h 197"/>
                    <a:gd name="T34" fmla="*/ 142 w 155"/>
                    <a:gd name="T35" fmla="*/ 183 h 197"/>
                    <a:gd name="T36" fmla="*/ 13 w 155"/>
                    <a:gd name="T37" fmla="*/ 183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55" h="197">
                      <a:moveTo>
                        <a:pt x="153" y="31"/>
                      </a:moveTo>
                      <a:cubicBezTo>
                        <a:pt x="124" y="2"/>
                        <a:pt x="124" y="2"/>
                        <a:pt x="124" y="2"/>
                      </a:cubicBezTo>
                      <a:cubicBezTo>
                        <a:pt x="123" y="1"/>
                        <a:pt x="121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4"/>
                        <a:pt x="3" y="197"/>
                        <a:pt x="6" y="197"/>
                      </a:cubicBezTo>
                      <a:cubicBezTo>
                        <a:pt x="148" y="197"/>
                        <a:pt x="148" y="197"/>
                        <a:pt x="148" y="197"/>
                      </a:cubicBezTo>
                      <a:cubicBezTo>
                        <a:pt x="152" y="197"/>
                        <a:pt x="155" y="194"/>
                        <a:pt x="155" y="19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4" y="32"/>
                        <a:pt x="153" y="31"/>
                      </a:cubicBezTo>
                      <a:close/>
                      <a:moveTo>
                        <a:pt x="13" y="183"/>
                      </a:move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83"/>
                        <a:pt x="142" y="183"/>
                        <a:pt x="142" y="183"/>
                      </a:cubicBezTo>
                      <a:lnTo>
                        <a:pt x="13" y="1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4" name="组合 3"/>
          <p:cNvGrpSpPr/>
          <p:nvPr/>
        </p:nvGrpSpPr>
        <p:grpSpPr>
          <a:xfrm>
            <a:off x="4323745" y="1382342"/>
            <a:ext cx="4190162" cy="3037526"/>
            <a:chOff x="5818000" y="1843122"/>
            <a:chExt cx="5586883" cy="4050035"/>
          </a:xfrm>
        </p:grpSpPr>
        <p:sp>
          <p:nvSpPr>
            <p:cNvPr id="2" name="圆角矩形 1"/>
            <p:cNvSpPr/>
            <p:nvPr/>
          </p:nvSpPr>
          <p:spPr>
            <a:xfrm>
              <a:off x="5818000" y="1843122"/>
              <a:ext cx="5586883" cy="4050035"/>
            </a:xfrm>
            <a:prstGeom prst="roundRect">
              <a:avLst>
                <a:gd name="adj" fmla="val 561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31"/>
            <p:cNvSpPr txBox="1"/>
            <p:nvPr/>
          </p:nvSpPr>
          <p:spPr>
            <a:xfrm>
              <a:off x="6089669" y="2026983"/>
              <a:ext cx="5053952" cy="2018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>
                <a:lnSpc>
                  <a:spcPct val="200000"/>
                </a:lnSpc>
              </a:pPr>
              <a:r>
                <a:rPr lang="zh-CN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图像识别算法包括用户人脸识别、障碍物的图像识别。人脸识别通过</a:t>
              </a:r>
              <a:r>
                <a:rPr lang="en-US" altLang="zh-CN" sz="12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openCV</a:t>
              </a:r>
              <a:r>
                <a:rPr lang="zh-CN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预训练用户信息，读取摄像头信息进行识别；障碍物识别通过集成</a:t>
              </a:r>
              <a:r>
                <a:rPr lang="en-US" altLang="zh-CN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YOLO</a:t>
              </a:r>
              <a:r>
                <a:rPr lang="zh-CN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预训练模型，可以识别常见动物</a:t>
              </a:r>
            </a:p>
          </p:txBody>
        </p:sp>
      </p:grpSp>
      <p:sp>
        <p:nvSpPr>
          <p:cNvPr id="47" name="矩形 46"/>
          <p:cNvSpPr>
            <a:spLocks noChangeArrowheads="1"/>
          </p:cNvSpPr>
          <p:nvPr/>
        </p:nvSpPr>
        <p:spPr bwMode="auto">
          <a:xfrm>
            <a:off x="476188" y="177842"/>
            <a:ext cx="203132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图像识别算法</a:t>
            </a:r>
          </a:p>
        </p:txBody>
      </p:sp>
      <p:sp>
        <p:nvSpPr>
          <p:cNvPr id="48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1067168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7" grpId="0"/>
      <p:bldP spid="4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>
            <a:spLocks noChangeArrowheads="1"/>
          </p:cNvSpPr>
          <p:nvPr/>
        </p:nvSpPr>
        <p:spPr bwMode="auto">
          <a:xfrm>
            <a:off x="476188" y="177842"/>
            <a:ext cx="203132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图像识别算法</a:t>
            </a:r>
          </a:p>
        </p:txBody>
      </p:sp>
      <p:sp>
        <p:nvSpPr>
          <p:cNvPr id="48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0156B7A-011D-0C52-FF71-E299335413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23" t="18807" r="32565" b="27111"/>
          <a:stretch/>
        </p:blipFill>
        <p:spPr>
          <a:xfrm>
            <a:off x="4966635" y="1352348"/>
            <a:ext cx="3860123" cy="309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07917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873141" y="466830"/>
            <a:ext cx="1146310" cy="1146310"/>
            <a:chOff x="1602769" y="143838"/>
            <a:chExt cx="1331936" cy="1331936"/>
          </a:xfrm>
        </p:grpSpPr>
        <p:sp>
          <p:nvSpPr>
            <p:cNvPr id="4" name="椭圆 3"/>
            <p:cNvSpPr/>
            <p:nvPr/>
          </p:nvSpPr>
          <p:spPr>
            <a:xfrm>
              <a:off x="1602769" y="143838"/>
              <a:ext cx="1331936" cy="1331936"/>
            </a:xfrm>
            <a:prstGeom prst="ellipse">
              <a:avLst/>
            </a:prstGeom>
            <a:ln w="165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1679041" y="396413"/>
              <a:ext cx="11893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7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目录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638153" y="937949"/>
              <a:ext cx="1263808" cy="303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CONTENTS</a:t>
              </a:r>
              <a:endPara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Freeform 5"/>
          <p:cNvSpPr>
            <a:spLocks/>
          </p:cNvSpPr>
          <p:nvPr/>
        </p:nvSpPr>
        <p:spPr bwMode="auto">
          <a:xfrm>
            <a:off x="2382" y="2262776"/>
            <a:ext cx="9141619" cy="1084926"/>
          </a:xfrm>
          <a:custGeom>
            <a:avLst/>
            <a:gdLst>
              <a:gd name="T0" fmla="*/ 0 w 2601"/>
              <a:gd name="T1" fmla="*/ 139 h 306"/>
              <a:gd name="T2" fmla="*/ 647 w 2601"/>
              <a:gd name="T3" fmla="*/ 304 h 306"/>
              <a:gd name="T4" fmla="*/ 1863 w 2601"/>
              <a:gd name="T5" fmla="*/ 11 h 306"/>
              <a:gd name="T6" fmla="*/ 2601 w 2601"/>
              <a:gd name="T7" fmla="*/ 25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01" h="306">
                <a:moveTo>
                  <a:pt x="0" y="139"/>
                </a:moveTo>
                <a:cubicBezTo>
                  <a:pt x="0" y="139"/>
                  <a:pt x="179" y="301"/>
                  <a:pt x="647" y="304"/>
                </a:cubicBezTo>
                <a:cubicBezTo>
                  <a:pt x="1090" y="306"/>
                  <a:pt x="1474" y="0"/>
                  <a:pt x="1863" y="11"/>
                </a:cubicBezTo>
                <a:cubicBezTo>
                  <a:pt x="2253" y="21"/>
                  <a:pt x="2601" y="259"/>
                  <a:pt x="2601" y="259"/>
                </a:cubicBezTo>
              </a:path>
            </a:pathLst>
          </a:custGeom>
          <a:noFill/>
          <a:ln w="22225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矩形 30"/>
          <p:cNvSpPr>
            <a:spLocks noChangeArrowheads="1"/>
          </p:cNvSpPr>
          <p:nvPr/>
        </p:nvSpPr>
        <p:spPr bwMode="auto">
          <a:xfrm>
            <a:off x="592902" y="3610530"/>
            <a:ext cx="1186752" cy="32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itchFamily="34" charset="-122"/>
              </a:rPr>
              <a:t>背景与意义</a:t>
            </a:r>
          </a:p>
        </p:txBody>
      </p:sp>
      <p:sp>
        <p:nvSpPr>
          <p:cNvPr id="45" name="矩形 68"/>
          <p:cNvSpPr>
            <a:spLocks noChangeArrowheads="1"/>
          </p:cNvSpPr>
          <p:nvPr/>
        </p:nvSpPr>
        <p:spPr bwMode="auto">
          <a:xfrm>
            <a:off x="5212992" y="1528215"/>
            <a:ext cx="1569182" cy="32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itchFamily="34" charset="-122"/>
              </a:rPr>
              <a:t>特色功能实现</a:t>
            </a:r>
          </a:p>
        </p:txBody>
      </p:sp>
      <p:sp>
        <p:nvSpPr>
          <p:cNvPr id="46" name="矩形 64"/>
          <p:cNvSpPr>
            <a:spLocks noChangeArrowheads="1"/>
          </p:cNvSpPr>
          <p:nvPr/>
        </p:nvSpPr>
        <p:spPr bwMode="auto">
          <a:xfrm>
            <a:off x="1779654" y="2417069"/>
            <a:ext cx="1937904" cy="32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itchFamily="34" charset="-122"/>
              </a:rPr>
              <a:t>场景搭建与业务逻辑</a:t>
            </a:r>
          </a:p>
        </p:txBody>
      </p:sp>
      <p:sp>
        <p:nvSpPr>
          <p:cNvPr id="47" name="矩形 66"/>
          <p:cNvSpPr>
            <a:spLocks noChangeArrowheads="1"/>
          </p:cNvSpPr>
          <p:nvPr/>
        </p:nvSpPr>
        <p:spPr bwMode="auto">
          <a:xfrm>
            <a:off x="3378415" y="3281968"/>
            <a:ext cx="2025184" cy="323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itchFamily="34" charset="-122"/>
              </a:rPr>
              <a:t>系统主要功能</a:t>
            </a:r>
          </a:p>
        </p:txBody>
      </p:sp>
      <p:grpSp>
        <p:nvGrpSpPr>
          <p:cNvPr id="48" name="组合 47"/>
          <p:cNvGrpSpPr/>
          <p:nvPr/>
        </p:nvGrpSpPr>
        <p:grpSpPr>
          <a:xfrm>
            <a:off x="816008" y="2756789"/>
            <a:ext cx="749673" cy="751323"/>
            <a:chOff x="3437020" y="1033173"/>
            <a:chExt cx="863676" cy="865577"/>
          </a:xfrm>
        </p:grpSpPr>
        <p:sp>
          <p:nvSpPr>
            <p:cNvPr id="49" name="椭圆 18"/>
            <p:cNvSpPr>
              <a:spLocks noChangeArrowheads="1"/>
            </p:cNvSpPr>
            <p:nvPr/>
          </p:nvSpPr>
          <p:spPr bwMode="auto">
            <a:xfrm>
              <a:off x="3437020" y="1033173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pic>
          <p:nvPicPr>
            <p:cNvPr id="50" name="图片 49"/>
            <p:cNvPicPr>
              <a:picLocks noChangeAspect="1"/>
            </p:cNvPicPr>
            <p:nvPr/>
          </p:nvPicPr>
          <p:blipFill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7275" y="1169757"/>
              <a:ext cx="552644" cy="566109"/>
            </a:xfrm>
            <a:prstGeom prst="rect">
              <a:avLst/>
            </a:prstGeom>
          </p:spPr>
        </p:pic>
      </p:grpSp>
      <p:sp>
        <p:nvSpPr>
          <p:cNvPr id="51" name="矩形 68"/>
          <p:cNvSpPr>
            <a:spLocks noChangeArrowheads="1"/>
          </p:cNvSpPr>
          <p:nvPr/>
        </p:nvSpPr>
        <p:spPr bwMode="auto">
          <a:xfrm>
            <a:off x="6780337" y="3105782"/>
            <a:ext cx="1988660" cy="32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微软雅黑" pitchFamily="34" charset="-122"/>
              </a:rPr>
              <a:t>实现结果</a:t>
            </a:r>
          </a:p>
        </p:txBody>
      </p:sp>
      <p:grpSp>
        <p:nvGrpSpPr>
          <p:cNvPr id="52" name="组合 51"/>
          <p:cNvGrpSpPr/>
          <p:nvPr/>
        </p:nvGrpSpPr>
        <p:grpSpPr>
          <a:xfrm>
            <a:off x="2430518" y="2882260"/>
            <a:ext cx="749673" cy="751323"/>
            <a:chOff x="3437020" y="2074814"/>
            <a:chExt cx="863676" cy="865577"/>
          </a:xfrm>
        </p:grpSpPr>
        <p:sp>
          <p:nvSpPr>
            <p:cNvPr id="53" name="椭圆 19"/>
            <p:cNvSpPr>
              <a:spLocks noChangeArrowheads="1"/>
            </p:cNvSpPr>
            <p:nvPr/>
          </p:nvSpPr>
          <p:spPr bwMode="auto">
            <a:xfrm>
              <a:off x="3437020" y="2074814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6360" y="2243692"/>
              <a:ext cx="553608" cy="567096"/>
            </a:xfrm>
            <a:prstGeom prst="rect">
              <a:avLst/>
            </a:prstGeom>
          </p:spPr>
        </p:pic>
      </p:grpSp>
      <p:grpSp>
        <p:nvGrpSpPr>
          <p:cNvPr id="55" name="组合 54"/>
          <p:cNvGrpSpPr/>
          <p:nvPr/>
        </p:nvGrpSpPr>
        <p:grpSpPr>
          <a:xfrm>
            <a:off x="3987654" y="2353136"/>
            <a:ext cx="749673" cy="749944"/>
            <a:chOff x="3437020" y="3157655"/>
            <a:chExt cx="863676" cy="863988"/>
          </a:xfrm>
        </p:grpSpPr>
        <p:sp>
          <p:nvSpPr>
            <p:cNvPr id="56" name="椭圆 20"/>
            <p:cNvSpPr>
              <a:spLocks noChangeArrowheads="1"/>
            </p:cNvSpPr>
            <p:nvPr/>
          </p:nvSpPr>
          <p:spPr bwMode="auto">
            <a:xfrm>
              <a:off x="3437020" y="3157655"/>
              <a:ext cx="863676" cy="86398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3603965" y="3301680"/>
              <a:ext cx="519264" cy="531742"/>
              <a:chOff x="9901114" y="2870043"/>
              <a:chExt cx="1094967" cy="1121279"/>
            </a:xfrm>
          </p:grpSpPr>
          <p:sp>
            <p:nvSpPr>
              <p:cNvPr id="58" name="Freeform 5"/>
              <p:cNvSpPr>
                <a:spLocks/>
              </p:cNvSpPr>
              <p:nvPr/>
            </p:nvSpPr>
            <p:spPr bwMode="auto">
              <a:xfrm>
                <a:off x="10585467" y="2870043"/>
                <a:ext cx="234963" cy="800500"/>
              </a:xfrm>
              <a:custGeom>
                <a:avLst/>
                <a:gdLst>
                  <a:gd name="T0" fmla="*/ 2 w 43"/>
                  <a:gd name="T1" fmla="*/ 115 h 115"/>
                  <a:gd name="T2" fmla="*/ 3 w 43"/>
                  <a:gd name="T3" fmla="*/ 115 h 115"/>
                  <a:gd name="T4" fmla="*/ 3 w 43"/>
                  <a:gd name="T5" fmla="*/ 115 h 115"/>
                  <a:gd name="T6" fmla="*/ 3 w 43"/>
                  <a:gd name="T7" fmla="*/ 115 h 115"/>
                  <a:gd name="T8" fmla="*/ 4 w 43"/>
                  <a:gd name="T9" fmla="*/ 115 h 115"/>
                  <a:gd name="T10" fmla="*/ 4 w 43"/>
                  <a:gd name="T11" fmla="*/ 115 h 115"/>
                  <a:gd name="T12" fmla="*/ 5 w 43"/>
                  <a:gd name="T13" fmla="*/ 114 h 115"/>
                  <a:gd name="T14" fmla="*/ 22 w 43"/>
                  <a:gd name="T15" fmla="*/ 98 h 115"/>
                  <a:gd name="T16" fmla="*/ 38 w 43"/>
                  <a:gd name="T17" fmla="*/ 114 h 115"/>
                  <a:gd name="T18" fmla="*/ 39 w 43"/>
                  <a:gd name="T19" fmla="*/ 115 h 115"/>
                  <a:gd name="T20" fmla="*/ 39 w 43"/>
                  <a:gd name="T21" fmla="*/ 115 h 115"/>
                  <a:gd name="T22" fmla="*/ 40 w 43"/>
                  <a:gd name="T23" fmla="*/ 115 h 115"/>
                  <a:gd name="T24" fmla="*/ 40 w 43"/>
                  <a:gd name="T25" fmla="*/ 115 h 115"/>
                  <a:gd name="T26" fmla="*/ 40 w 43"/>
                  <a:gd name="T27" fmla="*/ 115 h 115"/>
                  <a:gd name="T28" fmla="*/ 41 w 43"/>
                  <a:gd name="T29" fmla="*/ 115 h 115"/>
                  <a:gd name="T30" fmla="*/ 42 w 43"/>
                  <a:gd name="T31" fmla="*/ 114 h 115"/>
                  <a:gd name="T32" fmla="*/ 43 w 43"/>
                  <a:gd name="T33" fmla="*/ 112 h 115"/>
                  <a:gd name="T34" fmla="*/ 43 w 43"/>
                  <a:gd name="T35" fmla="*/ 27 h 115"/>
                  <a:gd name="T36" fmla="*/ 43 w 43"/>
                  <a:gd name="T37" fmla="*/ 13 h 115"/>
                  <a:gd name="T38" fmla="*/ 43 w 43"/>
                  <a:gd name="T39" fmla="*/ 3 h 115"/>
                  <a:gd name="T40" fmla="*/ 42 w 43"/>
                  <a:gd name="T41" fmla="*/ 1 h 115"/>
                  <a:gd name="T42" fmla="*/ 40 w 43"/>
                  <a:gd name="T43" fmla="*/ 0 h 115"/>
                  <a:gd name="T44" fmla="*/ 3 w 43"/>
                  <a:gd name="T45" fmla="*/ 0 h 115"/>
                  <a:gd name="T46" fmla="*/ 3 w 43"/>
                  <a:gd name="T47" fmla="*/ 0 h 115"/>
                  <a:gd name="T48" fmla="*/ 2 w 43"/>
                  <a:gd name="T49" fmla="*/ 1 h 115"/>
                  <a:gd name="T50" fmla="*/ 2 w 43"/>
                  <a:gd name="T51" fmla="*/ 1 h 115"/>
                  <a:gd name="T52" fmla="*/ 0 w 43"/>
                  <a:gd name="T53" fmla="*/ 3 h 115"/>
                  <a:gd name="T54" fmla="*/ 0 w 43"/>
                  <a:gd name="T55" fmla="*/ 13 h 115"/>
                  <a:gd name="T56" fmla="*/ 0 w 43"/>
                  <a:gd name="T57" fmla="*/ 27 h 115"/>
                  <a:gd name="T58" fmla="*/ 0 w 43"/>
                  <a:gd name="T59" fmla="*/ 112 h 115"/>
                  <a:gd name="T60" fmla="*/ 2 w 43"/>
                  <a:gd name="T61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115">
                    <a:moveTo>
                      <a:pt x="2" y="115"/>
                    </a:moveTo>
                    <a:cubicBezTo>
                      <a:pt x="2" y="115"/>
                      <a:pt x="2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4" y="115"/>
                      <a:pt x="4" y="115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4" y="115"/>
                      <a:pt x="5" y="114"/>
                      <a:pt x="5" y="114"/>
                    </a:cubicBezTo>
                    <a:cubicBezTo>
                      <a:pt x="22" y="98"/>
                      <a:pt x="22" y="98"/>
                      <a:pt x="22" y="98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8" y="114"/>
                      <a:pt x="39" y="115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5"/>
                      <a:pt x="42" y="114"/>
                      <a:pt x="42" y="114"/>
                    </a:cubicBezTo>
                    <a:cubicBezTo>
                      <a:pt x="43" y="114"/>
                      <a:pt x="43" y="113"/>
                      <a:pt x="43" y="112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3"/>
                      <a:pt x="43" y="2"/>
                      <a:pt x="42" y="1"/>
                    </a:cubicBezTo>
                    <a:cubicBezTo>
                      <a:pt x="42" y="1"/>
                      <a:pt x="41" y="0"/>
                      <a:pt x="4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3"/>
                      <a:pt x="1" y="114"/>
                      <a:pt x="2" y="11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9" name="Freeform 6"/>
              <p:cNvSpPr>
                <a:spLocks/>
              </p:cNvSpPr>
              <p:nvPr/>
            </p:nvSpPr>
            <p:spPr bwMode="auto">
              <a:xfrm>
                <a:off x="10044830" y="3280407"/>
                <a:ext cx="289711" cy="34679"/>
              </a:xfrm>
              <a:custGeom>
                <a:avLst/>
                <a:gdLst>
                  <a:gd name="T0" fmla="*/ 0 w 53"/>
                  <a:gd name="T1" fmla="*/ 3 h 5"/>
                  <a:gd name="T2" fmla="*/ 3 w 53"/>
                  <a:gd name="T3" fmla="*/ 5 h 5"/>
                  <a:gd name="T4" fmla="*/ 50 w 53"/>
                  <a:gd name="T5" fmla="*/ 5 h 5"/>
                  <a:gd name="T6" fmla="*/ 53 w 53"/>
                  <a:gd name="T7" fmla="*/ 3 h 5"/>
                  <a:gd name="T8" fmla="*/ 50 w 53"/>
                  <a:gd name="T9" fmla="*/ 0 h 5"/>
                  <a:gd name="T10" fmla="*/ 3 w 53"/>
                  <a:gd name="T11" fmla="*/ 0 h 5"/>
                  <a:gd name="T12" fmla="*/ 0 w 53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0" y="3"/>
                    </a:move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3"/>
                    </a:cubicBezTo>
                    <a:cubicBezTo>
                      <a:pt x="53" y="1"/>
                      <a:pt x="52" y="0"/>
                      <a:pt x="5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0" name="Freeform 7"/>
              <p:cNvSpPr>
                <a:spLocks/>
              </p:cNvSpPr>
              <p:nvPr/>
            </p:nvSpPr>
            <p:spPr bwMode="auto">
              <a:xfrm>
                <a:off x="10044830" y="3442241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1" name="Freeform 8"/>
              <p:cNvSpPr>
                <a:spLocks/>
              </p:cNvSpPr>
              <p:nvPr/>
            </p:nvSpPr>
            <p:spPr bwMode="auto">
              <a:xfrm>
                <a:off x="10044830" y="3601186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2" name="Freeform 9"/>
              <p:cNvSpPr>
                <a:spLocks noEditPoints="1"/>
              </p:cNvSpPr>
              <p:nvPr/>
            </p:nvSpPr>
            <p:spPr bwMode="auto">
              <a:xfrm>
                <a:off x="9901114" y="2953851"/>
                <a:ext cx="1094967" cy="1037471"/>
              </a:xfrm>
              <a:custGeom>
                <a:avLst/>
                <a:gdLst>
                  <a:gd name="T0" fmla="*/ 177 w 200"/>
                  <a:gd name="T1" fmla="*/ 3 h 149"/>
                  <a:gd name="T2" fmla="*/ 177 w 200"/>
                  <a:gd name="T3" fmla="*/ 17 h 149"/>
                  <a:gd name="T4" fmla="*/ 186 w 200"/>
                  <a:gd name="T5" fmla="*/ 21 h 149"/>
                  <a:gd name="T6" fmla="*/ 186 w 200"/>
                  <a:gd name="T7" fmla="*/ 134 h 149"/>
                  <a:gd name="T8" fmla="*/ 107 w 200"/>
                  <a:gd name="T9" fmla="*/ 134 h 149"/>
                  <a:gd name="T10" fmla="*/ 107 w 200"/>
                  <a:gd name="T11" fmla="*/ 21 h 149"/>
                  <a:gd name="T12" fmla="*/ 117 w 200"/>
                  <a:gd name="T13" fmla="*/ 17 h 149"/>
                  <a:gd name="T14" fmla="*/ 117 w 200"/>
                  <a:gd name="T15" fmla="*/ 3 h 149"/>
                  <a:gd name="T16" fmla="*/ 100 w 200"/>
                  <a:gd name="T17" fmla="*/ 9 h 149"/>
                  <a:gd name="T18" fmla="*/ 53 w 200"/>
                  <a:gd name="T19" fmla="*/ 0 h 149"/>
                  <a:gd name="T20" fmla="*/ 0 w 200"/>
                  <a:gd name="T21" fmla="*/ 20 h 149"/>
                  <a:gd name="T22" fmla="*/ 0 w 200"/>
                  <a:gd name="T23" fmla="*/ 142 h 149"/>
                  <a:gd name="T24" fmla="*/ 2 w 200"/>
                  <a:gd name="T25" fmla="*/ 147 h 149"/>
                  <a:gd name="T26" fmla="*/ 8 w 200"/>
                  <a:gd name="T27" fmla="*/ 149 h 149"/>
                  <a:gd name="T28" fmla="*/ 53 w 200"/>
                  <a:gd name="T29" fmla="*/ 145 h 149"/>
                  <a:gd name="T30" fmla="*/ 99 w 200"/>
                  <a:gd name="T31" fmla="*/ 149 h 149"/>
                  <a:gd name="T32" fmla="*/ 99 w 200"/>
                  <a:gd name="T33" fmla="*/ 149 h 149"/>
                  <a:gd name="T34" fmla="*/ 100 w 200"/>
                  <a:gd name="T35" fmla="*/ 149 h 149"/>
                  <a:gd name="T36" fmla="*/ 100 w 200"/>
                  <a:gd name="T37" fmla="*/ 149 h 149"/>
                  <a:gd name="T38" fmla="*/ 101 w 200"/>
                  <a:gd name="T39" fmla="*/ 149 h 149"/>
                  <a:gd name="T40" fmla="*/ 101 w 200"/>
                  <a:gd name="T41" fmla="*/ 149 h 149"/>
                  <a:gd name="T42" fmla="*/ 146 w 200"/>
                  <a:gd name="T43" fmla="*/ 145 h 149"/>
                  <a:gd name="T44" fmla="*/ 192 w 200"/>
                  <a:gd name="T45" fmla="*/ 149 h 149"/>
                  <a:gd name="T46" fmla="*/ 193 w 200"/>
                  <a:gd name="T47" fmla="*/ 149 h 149"/>
                  <a:gd name="T48" fmla="*/ 197 w 200"/>
                  <a:gd name="T49" fmla="*/ 147 h 149"/>
                  <a:gd name="T50" fmla="*/ 200 w 200"/>
                  <a:gd name="T51" fmla="*/ 142 h 149"/>
                  <a:gd name="T52" fmla="*/ 200 w 200"/>
                  <a:gd name="T53" fmla="*/ 20 h 149"/>
                  <a:gd name="T54" fmla="*/ 177 w 200"/>
                  <a:gd name="T55" fmla="*/ 3 h 149"/>
                  <a:gd name="T56" fmla="*/ 93 w 200"/>
                  <a:gd name="T57" fmla="*/ 134 h 149"/>
                  <a:gd name="T58" fmla="*/ 53 w 200"/>
                  <a:gd name="T59" fmla="*/ 131 h 149"/>
                  <a:gd name="T60" fmla="*/ 14 w 200"/>
                  <a:gd name="T61" fmla="*/ 134 h 149"/>
                  <a:gd name="T62" fmla="*/ 14 w 200"/>
                  <a:gd name="T63" fmla="*/ 21 h 149"/>
                  <a:gd name="T64" fmla="*/ 53 w 200"/>
                  <a:gd name="T65" fmla="*/ 14 h 149"/>
                  <a:gd name="T66" fmla="*/ 93 w 200"/>
                  <a:gd name="T67" fmla="*/ 21 h 149"/>
                  <a:gd name="T68" fmla="*/ 93 w 200"/>
                  <a:gd name="T69" fmla="*/ 13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149">
                    <a:moveTo>
                      <a:pt x="177" y="3"/>
                    </a:moveTo>
                    <a:cubicBezTo>
                      <a:pt x="177" y="17"/>
                      <a:pt x="177" y="17"/>
                      <a:pt x="177" y="17"/>
                    </a:cubicBezTo>
                    <a:cubicBezTo>
                      <a:pt x="181" y="18"/>
                      <a:pt x="185" y="20"/>
                      <a:pt x="186" y="21"/>
                    </a:cubicBezTo>
                    <a:cubicBezTo>
                      <a:pt x="186" y="134"/>
                      <a:pt x="186" y="134"/>
                      <a:pt x="186" y="134"/>
                    </a:cubicBezTo>
                    <a:cubicBezTo>
                      <a:pt x="161" y="130"/>
                      <a:pt x="131" y="130"/>
                      <a:pt x="107" y="134"/>
                    </a:cubicBezTo>
                    <a:cubicBezTo>
                      <a:pt x="107" y="21"/>
                      <a:pt x="107" y="21"/>
                      <a:pt x="107" y="21"/>
                    </a:cubicBezTo>
                    <a:cubicBezTo>
                      <a:pt x="108" y="20"/>
                      <a:pt x="111" y="18"/>
                      <a:pt x="117" y="17"/>
                    </a:cubicBezTo>
                    <a:cubicBezTo>
                      <a:pt x="117" y="3"/>
                      <a:pt x="117" y="3"/>
                      <a:pt x="117" y="3"/>
                    </a:cubicBezTo>
                    <a:cubicBezTo>
                      <a:pt x="110" y="4"/>
                      <a:pt x="104" y="6"/>
                      <a:pt x="100" y="9"/>
                    </a:cubicBezTo>
                    <a:cubicBezTo>
                      <a:pt x="90" y="2"/>
                      <a:pt x="70" y="0"/>
                      <a:pt x="53" y="0"/>
                    </a:cubicBezTo>
                    <a:cubicBezTo>
                      <a:pt x="29" y="0"/>
                      <a:pt x="0" y="5"/>
                      <a:pt x="0" y="20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4"/>
                      <a:pt x="1" y="146"/>
                      <a:pt x="2" y="147"/>
                    </a:cubicBezTo>
                    <a:cubicBezTo>
                      <a:pt x="4" y="148"/>
                      <a:pt x="6" y="149"/>
                      <a:pt x="8" y="149"/>
                    </a:cubicBezTo>
                    <a:cubicBezTo>
                      <a:pt x="22" y="146"/>
                      <a:pt x="37" y="145"/>
                      <a:pt x="53" y="145"/>
                    </a:cubicBezTo>
                    <a:cubicBezTo>
                      <a:pt x="69" y="145"/>
                      <a:pt x="85" y="146"/>
                      <a:pt x="99" y="149"/>
                    </a:cubicBezTo>
                    <a:cubicBezTo>
                      <a:pt x="99" y="149"/>
                      <a:pt x="99" y="149"/>
                      <a:pt x="99" y="149"/>
                    </a:cubicBezTo>
                    <a:cubicBezTo>
                      <a:pt x="99" y="149"/>
                      <a:pt x="99" y="149"/>
                      <a:pt x="100" y="149"/>
                    </a:cubicBezTo>
                    <a:cubicBezTo>
                      <a:pt x="100" y="149"/>
                      <a:pt x="100" y="149"/>
                      <a:pt x="100" y="149"/>
                    </a:cubicBezTo>
                    <a:cubicBezTo>
                      <a:pt x="100" y="149"/>
                      <a:pt x="100" y="149"/>
                      <a:pt x="101" y="149"/>
                    </a:cubicBezTo>
                    <a:cubicBezTo>
                      <a:pt x="101" y="149"/>
                      <a:pt x="101" y="149"/>
                      <a:pt x="101" y="149"/>
                    </a:cubicBezTo>
                    <a:cubicBezTo>
                      <a:pt x="115" y="146"/>
                      <a:pt x="130" y="145"/>
                      <a:pt x="146" y="145"/>
                    </a:cubicBezTo>
                    <a:cubicBezTo>
                      <a:pt x="162" y="145"/>
                      <a:pt x="178" y="146"/>
                      <a:pt x="192" y="149"/>
                    </a:cubicBezTo>
                    <a:cubicBezTo>
                      <a:pt x="192" y="149"/>
                      <a:pt x="192" y="149"/>
                      <a:pt x="193" y="149"/>
                    </a:cubicBezTo>
                    <a:cubicBezTo>
                      <a:pt x="194" y="149"/>
                      <a:pt x="196" y="148"/>
                      <a:pt x="197" y="147"/>
                    </a:cubicBezTo>
                    <a:cubicBezTo>
                      <a:pt x="199" y="146"/>
                      <a:pt x="200" y="144"/>
                      <a:pt x="200" y="142"/>
                    </a:cubicBezTo>
                    <a:cubicBezTo>
                      <a:pt x="200" y="20"/>
                      <a:pt x="200" y="20"/>
                      <a:pt x="200" y="20"/>
                    </a:cubicBezTo>
                    <a:cubicBezTo>
                      <a:pt x="200" y="11"/>
                      <a:pt x="190" y="6"/>
                      <a:pt x="177" y="3"/>
                    </a:cubicBezTo>
                    <a:close/>
                    <a:moveTo>
                      <a:pt x="93" y="134"/>
                    </a:moveTo>
                    <a:cubicBezTo>
                      <a:pt x="80" y="132"/>
                      <a:pt x="67" y="131"/>
                      <a:pt x="53" y="131"/>
                    </a:cubicBezTo>
                    <a:cubicBezTo>
                      <a:pt x="40" y="131"/>
                      <a:pt x="26" y="132"/>
                      <a:pt x="14" y="134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8"/>
                      <a:pt x="30" y="14"/>
                      <a:pt x="53" y="14"/>
                    </a:cubicBezTo>
                    <a:cubicBezTo>
                      <a:pt x="76" y="14"/>
                      <a:pt x="90" y="18"/>
                      <a:pt x="93" y="21"/>
                    </a:cubicBezTo>
                    <a:lnTo>
                      <a:pt x="93" y="1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5647172" y="1987712"/>
            <a:ext cx="749673" cy="751322"/>
            <a:chOff x="3437020" y="4201727"/>
            <a:chExt cx="863676" cy="865576"/>
          </a:xfrm>
        </p:grpSpPr>
        <p:sp>
          <p:nvSpPr>
            <p:cNvPr id="64" name="椭圆 21"/>
            <p:cNvSpPr>
              <a:spLocks noChangeArrowheads="1"/>
            </p:cNvSpPr>
            <p:nvPr/>
          </p:nvSpPr>
          <p:spPr bwMode="auto">
            <a:xfrm>
              <a:off x="3437020" y="4201727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grpSp>
          <p:nvGrpSpPr>
            <p:cNvPr id="65" name="Group 4"/>
            <p:cNvGrpSpPr>
              <a:grpSpLocks noChangeAspect="1"/>
            </p:cNvGrpSpPr>
            <p:nvPr/>
          </p:nvGrpSpPr>
          <p:grpSpPr bwMode="auto">
            <a:xfrm>
              <a:off x="3626902" y="4339091"/>
              <a:ext cx="476560" cy="578496"/>
              <a:chOff x="2694" y="1931"/>
              <a:chExt cx="374" cy="454"/>
            </a:xfrm>
            <a:solidFill>
              <a:schemeClr val="bg1"/>
            </a:solidFill>
          </p:grpSpPr>
          <p:sp>
            <p:nvSpPr>
              <p:cNvPr id="66" name="Freeform 5"/>
              <p:cNvSpPr>
                <a:spLocks noEditPoints="1"/>
              </p:cNvSpPr>
              <p:nvPr/>
            </p:nvSpPr>
            <p:spPr bwMode="auto">
              <a:xfrm>
                <a:off x="2694" y="1931"/>
                <a:ext cx="374" cy="454"/>
              </a:xfrm>
              <a:custGeom>
                <a:avLst/>
                <a:gdLst>
                  <a:gd name="T0" fmla="*/ 127 w 155"/>
                  <a:gd name="T1" fmla="*/ 7 h 189"/>
                  <a:gd name="T2" fmla="*/ 124 w 155"/>
                  <a:gd name="T3" fmla="*/ 0 h 189"/>
                  <a:gd name="T4" fmla="*/ 122 w 155"/>
                  <a:gd name="T5" fmla="*/ 7 h 189"/>
                  <a:gd name="T6" fmla="*/ 96 w 155"/>
                  <a:gd name="T7" fmla="*/ 3 h 189"/>
                  <a:gd name="T8" fmla="*/ 90 w 155"/>
                  <a:gd name="T9" fmla="*/ 3 h 189"/>
                  <a:gd name="T10" fmla="*/ 64 w 155"/>
                  <a:gd name="T11" fmla="*/ 7 h 189"/>
                  <a:gd name="T12" fmla="*/ 62 w 155"/>
                  <a:gd name="T13" fmla="*/ 0 h 189"/>
                  <a:gd name="T14" fmla="*/ 59 w 155"/>
                  <a:gd name="T15" fmla="*/ 7 h 189"/>
                  <a:gd name="T16" fmla="*/ 33 w 155"/>
                  <a:gd name="T17" fmla="*/ 3 h 189"/>
                  <a:gd name="T18" fmla="*/ 27 w 155"/>
                  <a:gd name="T19" fmla="*/ 3 h 189"/>
                  <a:gd name="T20" fmla="*/ 7 w 155"/>
                  <a:gd name="T21" fmla="*/ 7 h 189"/>
                  <a:gd name="T22" fmla="*/ 0 w 155"/>
                  <a:gd name="T23" fmla="*/ 182 h 189"/>
                  <a:gd name="T24" fmla="*/ 148 w 155"/>
                  <a:gd name="T25" fmla="*/ 189 h 189"/>
                  <a:gd name="T26" fmla="*/ 155 w 155"/>
                  <a:gd name="T27" fmla="*/ 13 h 189"/>
                  <a:gd name="T28" fmla="*/ 124 w 155"/>
                  <a:gd name="T29" fmla="*/ 40 h 189"/>
                  <a:gd name="T30" fmla="*/ 127 w 155"/>
                  <a:gd name="T31" fmla="*/ 31 h 189"/>
                  <a:gd name="T32" fmla="*/ 124 w 155"/>
                  <a:gd name="T33" fmla="*/ 44 h 189"/>
                  <a:gd name="T34" fmla="*/ 122 w 155"/>
                  <a:gd name="T35" fmla="*/ 31 h 189"/>
                  <a:gd name="T36" fmla="*/ 124 w 155"/>
                  <a:gd name="T37" fmla="*/ 40 h 189"/>
                  <a:gd name="T38" fmla="*/ 96 w 155"/>
                  <a:gd name="T39" fmla="*/ 37 h 189"/>
                  <a:gd name="T40" fmla="*/ 100 w 155"/>
                  <a:gd name="T41" fmla="*/ 37 h 189"/>
                  <a:gd name="T42" fmla="*/ 86 w 155"/>
                  <a:gd name="T43" fmla="*/ 37 h 189"/>
                  <a:gd name="T44" fmla="*/ 90 w 155"/>
                  <a:gd name="T45" fmla="*/ 37 h 189"/>
                  <a:gd name="T46" fmla="*/ 62 w 155"/>
                  <a:gd name="T47" fmla="*/ 40 h 189"/>
                  <a:gd name="T48" fmla="*/ 64 w 155"/>
                  <a:gd name="T49" fmla="*/ 31 h 189"/>
                  <a:gd name="T50" fmla="*/ 62 w 155"/>
                  <a:gd name="T51" fmla="*/ 44 h 189"/>
                  <a:gd name="T52" fmla="*/ 59 w 155"/>
                  <a:gd name="T53" fmla="*/ 31 h 189"/>
                  <a:gd name="T54" fmla="*/ 62 w 155"/>
                  <a:gd name="T55" fmla="*/ 40 h 189"/>
                  <a:gd name="T56" fmla="*/ 33 w 155"/>
                  <a:gd name="T57" fmla="*/ 37 h 189"/>
                  <a:gd name="T58" fmla="*/ 37 w 155"/>
                  <a:gd name="T59" fmla="*/ 37 h 189"/>
                  <a:gd name="T60" fmla="*/ 23 w 155"/>
                  <a:gd name="T61" fmla="*/ 37 h 189"/>
                  <a:gd name="T62" fmla="*/ 27 w 155"/>
                  <a:gd name="T63" fmla="*/ 37 h 189"/>
                  <a:gd name="T64" fmla="*/ 141 w 155"/>
                  <a:gd name="T65" fmla="*/ 175 h 189"/>
                  <a:gd name="T66" fmla="*/ 14 w 155"/>
                  <a:gd name="T67" fmla="*/ 20 h 189"/>
                  <a:gd name="T68" fmla="*/ 27 w 155"/>
                  <a:gd name="T69" fmla="*/ 25 h 189"/>
                  <a:gd name="T70" fmla="*/ 30 w 155"/>
                  <a:gd name="T71" fmla="*/ 50 h 189"/>
                  <a:gd name="T72" fmla="*/ 33 w 155"/>
                  <a:gd name="T73" fmla="*/ 25 h 189"/>
                  <a:gd name="T74" fmla="*/ 59 w 155"/>
                  <a:gd name="T75" fmla="*/ 20 h 189"/>
                  <a:gd name="T76" fmla="*/ 49 w 155"/>
                  <a:gd name="T77" fmla="*/ 37 h 189"/>
                  <a:gd name="T78" fmla="*/ 74 w 155"/>
                  <a:gd name="T79" fmla="*/ 37 h 189"/>
                  <a:gd name="T80" fmla="*/ 64 w 155"/>
                  <a:gd name="T81" fmla="*/ 20 h 189"/>
                  <a:gd name="T82" fmla="*/ 90 w 155"/>
                  <a:gd name="T83" fmla="*/ 25 h 189"/>
                  <a:gd name="T84" fmla="*/ 93 w 155"/>
                  <a:gd name="T85" fmla="*/ 50 h 189"/>
                  <a:gd name="T86" fmla="*/ 96 w 155"/>
                  <a:gd name="T87" fmla="*/ 25 h 189"/>
                  <a:gd name="T88" fmla="*/ 122 w 155"/>
                  <a:gd name="T89" fmla="*/ 20 h 189"/>
                  <a:gd name="T90" fmla="*/ 112 w 155"/>
                  <a:gd name="T91" fmla="*/ 37 h 189"/>
                  <a:gd name="T92" fmla="*/ 137 w 155"/>
                  <a:gd name="T93" fmla="*/ 37 h 189"/>
                  <a:gd name="T94" fmla="*/ 127 w 155"/>
                  <a:gd name="T95" fmla="*/ 20 h 189"/>
                  <a:gd name="T96" fmla="*/ 141 w 155"/>
                  <a:gd name="T97" fmla="*/ 17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5" h="189">
                    <a:moveTo>
                      <a:pt x="148" y="7"/>
                    </a:moveTo>
                    <a:cubicBezTo>
                      <a:pt x="127" y="7"/>
                      <a:pt x="127" y="7"/>
                      <a:pt x="127" y="7"/>
                    </a:cubicBezTo>
                    <a:cubicBezTo>
                      <a:pt x="127" y="3"/>
                      <a:pt x="127" y="3"/>
                      <a:pt x="127" y="3"/>
                    </a:cubicBezTo>
                    <a:cubicBezTo>
                      <a:pt x="127" y="1"/>
                      <a:pt x="126" y="0"/>
                      <a:pt x="124" y="0"/>
                    </a:cubicBezTo>
                    <a:cubicBezTo>
                      <a:pt x="123" y="0"/>
                      <a:pt x="122" y="1"/>
                      <a:pt x="122" y="3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6" y="1"/>
                      <a:pt x="94" y="0"/>
                      <a:pt x="93" y="0"/>
                    </a:cubicBezTo>
                    <a:cubicBezTo>
                      <a:pt x="91" y="0"/>
                      <a:pt x="90" y="1"/>
                      <a:pt x="90" y="3"/>
                    </a:cubicBezTo>
                    <a:cubicBezTo>
                      <a:pt x="90" y="7"/>
                      <a:pt x="90" y="7"/>
                      <a:pt x="90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1"/>
                      <a:pt x="63" y="0"/>
                      <a:pt x="62" y="0"/>
                    </a:cubicBezTo>
                    <a:cubicBezTo>
                      <a:pt x="60" y="0"/>
                      <a:pt x="59" y="1"/>
                      <a:pt x="59" y="3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1"/>
                      <a:pt x="32" y="0"/>
                      <a:pt x="30" y="0"/>
                    </a:cubicBezTo>
                    <a:cubicBezTo>
                      <a:pt x="29" y="0"/>
                      <a:pt x="27" y="1"/>
                      <a:pt x="27" y="3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3" y="7"/>
                      <a:pt x="0" y="10"/>
                      <a:pt x="0" y="13"/>
                    </a:cubicBezTo>
                    <a:cubicBezTo>
                      <a:pt x="0" y="182"/>
                      <a:pt x="0" y="182"/>
                      <a:pt x="0" y="182"/>
                    </a:cubicBezTo>
                    <a:cubicBezTo>
                      <a:pt x="0" y="186"/>
                      <a:pt x="3" y="189"/>
                      <a:pt x="7" y="189"/>
                    </a:cubicBezTo>
                    <a:cubicBezTo>
                      <a:pt x="148" y="189"/>
                      <a:pt x="148" y="189"/>
                      <a:pt x="148" y="189"/>
                    </a:cubicBezTo>
                    <a:cubicBezTo>
                      <a:pt x="152" y="189"/>
                      <a:pt x="155" y="186"/>
                      <a:pt x="155" y="182"/>
                    </a:cubicBezTo>
                    <a:cubicBezTo>
                      <a:pt x="155" y="13"/>
                      <a:pt x="155" y="13"/>
                      <a:pt x="155" y="13"/>
                    </a:cubicBezTo>
                    <a:cubicBezTo>
                      <a:pt x="155" y="10"/>
                      <a:pt x="152" y="7"/>
                      <a:pt x="148" y="7"/>
                    </a:cubicBezTo>
                    <a:close/>
                    <a:moveTo>
                      <a:pt x="124" y="40"/>
                    </a:moveTo>
                    <a:cubicBezTo>
                      <a:pt x="126" y="40"/>
                      <a:pt x="127" y="39"/>
                      <a:pt x="127" y="37"/>
                    </a:cubicBezTo>
                    <a:cubicBezTo>
                      <a:pt x="127" y="31"/>
                      <a:pt x="127" y="31"/>
                      <a:pt x="127" y="31"/>
                    </a:cubicBezTo>
                    <a:cubicBezTo>
                      <a:pt x="130" y="32"/>
                      <a:pt x="131" y="35"/>
                      <a:pt x="131" y="37"/>
                    </a:cubicBezTo>
                    <a:cubicBezTo>
                      <a:pt x="131" y="41"/>
                      <a:pt x="128" y="44"/>
                      <a:pt x="124" y="44"/>
                    </a:cubicBezTo>
                    <a:cubicBezTo>
                      <a:pt x="120" y="44"/>
                      <a:pt x="117" y="41"/>
                      <a:pt x="117" y="37"/>
                    </a:cubicBezTo>
                    <a:cubicBezTo>
                      <a:pt x="117" y="34"/>
                      <a:pt x="119" y="32"/>
                      <a:pt x="122" y="31"/>
                    </a:cubicBezTo>
                    <a:cubicBezTo>
                      <a:pt x="122" y="37"/>
                      <a:pt x="122" y="37"/>
                      <a:pt x="122" y="37"/>
                    </a:cubicBezTo>
                    <a:cubicBezTo>
                      <a:pt x="122" y="39"/>
                      <a:pt x="123" y="40"/>
                      <a:pt x="124" y="40"/>
                    </a:cubicBezTo>
                    <a:close/>
                    <a:moveTo>
                      <a:pt x="93" y="40"/>
                    </a:moveTo>
                    <a:cubicBezTo>
                      <a:pt x="94" y="40"/>
                      <a:pt x="96" y="39"/>
                      <a:pt x="96" y="3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8" y="32"/>
                      <a:pt x="100" y="35"/>
                      <a:pt x="100" y="37"/>
                    </a:cubicBezTo>
                    <a:cubicBezTo>
                      <a:pt x="100" y="41"/>
                      <a:pt x="97" y="44"/>
                      <a:pt x="93" y="44"/>
                    </a:cubicBezTo>
                    <a:cubicBezTo>
                      <a:pt x="89" y="44"/>
                      <a:pt x="86" y="41"/>
                      <a:pt x="86" y="37"/>
                    </a:cubicBezTo>
                    <a:cubicBezTo>
                      <a:pt x="86" y="34"/>
                      <a:pt x="88" y="32"/>
                      <a:pt x="90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9"/>
                      <a:pt x="91" y="40"/>
                      <a:pt x="93" y="40"/>
                    </a:cubicBezTo>
                    <a:close/>
                    <a:moveTo>
                      <a:pt x="62" y="40"/>
                    </a:moveTo>
                    <a:cubicBezTo>
                      <a:pt x="63" y="40"/>
                      <a:pt x="64" y="39"/>
                      <a:pt x="64" y="37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7" y="32"/>
                      <a:pt x="69" y="35"/>
                      <a:pt x="69" y="37"/>
                    </a:cubicBezTo>
                    <a:cubicBezTo>
                      <a:pt x="69" y="41"/>
                      <a:pt x="65" y="44"/>
                      <a:pt x="62" y="44"/>
                    </a:cubicBezTo>
                    <a:cubicBezTo>
                      <a:pt x="58" y="44"/>
                      <a:pt x="54" y="41"/>
                      <a:pt x="54" y="37"/>
                    </a:cubicBezTo>
                    <a:cubicBezTo>
                      <a:pt x="54" y="34"/>
                      <a:pt x="56" y="32"/>
                      <a:pt x="59" y="31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59" y="39"/>
                      <a:pt x="60" y="40"/>
                      <a:pt x="62" y="40"/>
                    </a:cubicBezTo>
                    <a:close/>
                    <a:moveTo>
                      <a:pt x="30" y="40"/>
                    </a:moveTo>
                    <a:cubicBezTo>
                      <a:pt x="32" y="40"/>
                      <a:pt x="33" y="39"/>
                      <a:pt x="33" y="3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5" y="32"/>
                      <a:pt x="37" y="35"/>
                      <a:pt x="37" y="37"/>
                    </a:cubicBezTo>
                    <a:cubicBezTo>
                      <a:pt x="37" y="41"/>
                      <a:pt x="34" y="44"/>
                      <a:pt x="30" y="44"/>
                    </a:cubicBezTo>
                    <a:cubicBezTo>
                      <a:pt x="26" y="44"/>
                      <a:pt x="23" y="41"/>
                      <a:pt x="23" y="37"/>
                    </a:cubicBezTo>
                    <a:cubicBezTo>
                      <a:pt x="23" y="34"/>
                      <a:pt x="25" y="32"/>
                      <a:pt x="27" y="31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27" y="39"/>
                      <a:pt x="29" y="40"/>
                      <a:pt x="30" y="40"/>
                    </a:cubicBezTo>
                    <a:close/>
                    <a:moveTo>
                      <a:pt x="141" y="175"/>
                    </a:moveTo>
                    <a:cubicBezTo>
                      <a:pt x="14" y="175"/>
                      <a:pt x="14" y="175"/>
                      <a:pt x="14" y="175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2" y="26"/>
                      <a:pt x="18" y="31"/>
                      <a:pt x="18" y="37"/>
                    </a:cubicBezTo>
                    <a:cubicBezTo>
                      <a:pt x="18" y="44"/>
                      <a:pt x="23" y="50"/>
                      <a:pt x="30" y="50"/>
                    </a:cubicBezTo>
                    <a:cubicBezTo>
                      <a:pt x="37" y="50"/>
                      <a:pt x="43" y="44"/>
                      <a:pt x="43" y="37"/>
                    </a:cubicBezTo>
                    <a:cubicBezTo>
                      <a:pt x="43" y="31"/>
                      <a:pt x="39" y="26"/>
                      <a:pt x="33" y="25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53" y="26"/>
                      <a:pt x="49" y="31"/>
                      <a:pt x="49" y="37"/>
                    </a:cubicBezTo>
                    <a:cubicBezTo>
                      <a:pt x="49" y="44"/>
                      <a:pt x="55" y="50"/>
                      <a:pt x="62" y="50"/>
                    </a:cubicBezTo>
                    <a:cubicBezTo>
                      <a:pt x="68" y="50"/>
                      <a:pt x="74" y="44"/>
                      <a:pt x="74" y="37"/>
                    </a:cubicBezTo>
                    <a:cubicBezTo>
                      <a:pt x="74" y="31"/>
                      <a:pt x="70" y="26"/>
                      <a:pt x="64" y="25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85" y="26"/>
                      <a:pt x="80" y="31"/>
                      <a:pt x="80" y="37"/>
                    </a:cubicBezTo>
                    <a:cubicBezTo>
                      <a:pt x="80" y="44"/>
                      <a:pt x="86" y="50"/>
                      <a:pt x="93" y="50"/>
                    </a:cubicBezTo>
                    <a:cubicBezTo>
                      <a:pt x="100" y="50"/>
                      <a:pt x="105" y="44"/>
                      <a:pt x="105" y="37"/>
                    </a:cubicBezTo>
                    <a:cubicBezTo>
                      <a:pt x="105" y="31"/>
                      <a:pt x="101" y="26"/>
                      <a:pt x="96" y="25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122" y="20"/>
                      <a:pt x="122" y="20"/>
                      <a:pt x="122" y="20"/>
                    </a:cubicBezTo>
                    <a:cubicBezTo>
                      <a:pt x="122" y="25"/>
                      <a:pt x="122" y="25"/>
                      <a:pt x="122" y="25"/>
                    </a:cubicBezTo>
                    <a:cubicBezTo>
                      <a:pt x="116" y="26"/>
                      <a:pt x="112" y="31"/>
                      <a:pt x="112" y="37"/>
                    </a:cubicBezTo>
                    <a:cubicBezTo>
                      <a:pt x="112" y="44"/>
                      <a:pt x="117" y="50"/>
                      <a:pt x="124" y="50"/>
                    </a:cubicBezTo>
                    <a:cubicBezTo>
                      <a:pt x="131" y="50"/>
                      <a:pt x="137" y="44"/>
                      <a:pt x="137" y="37"/>
                    </a:cubicBezTo>
                    <a:cubicBezTo>
                      <a:pt x="137" y="31"/>
                      <a:pt x="133" y="26"/>
                      <a:pt x="127" y="25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41" y="20"/>
                      <a:pt x="141" y="20"/>
                      <a:pt x="141" y="20"/>
                    </a:cubicBezTo>
                    <a:lnTo>
                      <a:pt x="141" y="1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7" name="Freeform 6"/>
              <p:cNvSpPr>
                <a:spLocks/>
              </p:cNvSpPr>
              <p:nvPr/>
            </p:nvSpPr>
            <p:spPr bwMode="auto">
              <a:xfrm>
                <a:off x="2820" y="2272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8" name="Freeform 7"/>
              <p:cNvSpPr>
                <a:spLocks/>
              </p:cNvSpPr>
              <p:nvPr/>
            </p:nvSpPr>
            <p:spPr bwMode="auto">
              <a:xfrm>
                <a:off x="2820" y="2190"/>
                <a:ext cx="181" cy="14"/>
              </a:xfrm>
              <a:custGeom>
                <a:avLst/>
                <a:gdLst>
                  <a:gd name="T0" fmla="*/ 73 w 75"/>
                  <a:gd name="T1" fmla="*/ 0 h 6"/>
                  <a:gd name="T2" fmla="*/ 2 w 75"/>
                  <a:gd name="T3" fmla="*/ 0 h 6"/>
                  <a:gd name="T4" fmla="*/ 0 w 75"/>
                  <a:gd name="T5" fmla="*/ 3 h 6"/>
                  <a:gd name="T6" fmla="*/ 2 w 75"/>
                  <a:gd name="T7" fmla="*/ 6 h 6"/>
                  <a:gd name="T8" fmla="*/ 73 w 75"/>
                  <a:gd name="T9" fmla="*/ 6 h 6"/>
                  <a:gd name="T10" fmla="*/ 75 w 75"/>
                  <a:gd name="T11" fmla="*/ 3 h 6"/>
                  <a:gd name="T12" fmla="*/ 73 w 75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6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74" y="6"/>
                      <a:pt x="75" y="5"/>
                      <a:pt x="75" y="3"/>
                    </a:cubicBezTo>
                    <a:cubicBezTo>
                      <a:pt x="75" y="2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9" name="Freeform 8"/>
              <p:cNvSpPr>
                <a:spLocks/>
              </p:cNvSpPr>
              <p:nvPr/>
            </p:nvSpPr>
            <p:spPr bwMode="auto">
              <a:xfrm>
                <a:off x="2820" y="2111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0" name="Freeform 9"/>
              <p:cNvSpPr>
                <a:spLocks/>
              </p:cNvSpPr>
              <p:nvPr/>
            </p:nvSpPr>
            <p:spPr bwMode="auto">
              <a:xfrm>
                <a:off x="2755" y="2096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1" name="Freeform 10"/>
              <p:cNvSpPr>
                <a:spLocks/>
              </p:cNvSpPr>
              <p:nvPr/>
            </p:nvSpPr>
            <p:spPr bwMode="auto">
              <a:xfrm>
                <a:off x="2755" y="2176"/>
                <a:ext cx="41" cy="43"/>
              </a:xfrm>
              <a:custGeom>
                <a:avLst/>
                <a:gdLst>
                  <a:gd name="T0" fmla="*/ 15 w 17"/>
                  <a:gd name="T1" fmla="*/ 0 h 18"/>
                  <a:gd name="T2" fmla="*/ 3 w 17"/>
                  <a:gd name="T3" fmla="*/ 0 h 18"/>
                  <a:gd name="T4" fmla="*/ 0 w 17"/>
                  <a:gd name="T5" fmla="*/ 3 h 18"/>
                  <a:gd name="T6" fmla="*/ 0 w 17"/>
                  <a:gd name="T7" fmla="*/ 15 h 18"/>
                  <a:gd name="T8" fmla="*/ 3 w 17"/>
                  <a:gd name="T9" fmla="*/ 18 h 18"/>
                  <a:gd name="T10" fmla="*/ 15 w 17"/>
                  <a:gd name="T11" fmla="*/ 18 h 18"/>
                  <a:gd name="T12" fmla="*/ 17 w 17"/>
                  <a:gd name="T13" fmla="*/ 15 h 18"/>
                  <a:gd name="T14" fmla="*/ 17 w 17"/>
                  <a:gd name="T15" fmla="*/ 3 h 18"/>
                  <a:gd name="T16" fmla="*/ 15 w 17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8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7"/>
                      <a:pt x="1" y="18"/>
                      <a:pt x="3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7" y="17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2" name="Freeform 11"/>
              <p:cNvSpPr>
                <a:spLocks/>
              </p:cNvSpPr>
              <p:nvPr/>
            </p:nvSpPr>
            <p:spPr bwMode="auto">
              <a:xfrm>
                <a:off x="2755" y="2257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7393861" y="2161909"/>
            <a:ext cx="749673" cy="751322"/>
            <a:chOff x="3437020" y="5246272"/>
            <a:chExt cx="863676" cy="865576"/>
          </a:xfrm>
        </p:grpSpPr>
        <p:sp>
          <p:nvSpPr>
            <p:cNvPr id="74" name="椭圆 21"/>
            <p:cNvSpPr>
              <a:spLocks noChangeArrowheads="1"/>
            </p:cNvSpPr>
            <p:nvPr/>
          </p:nvSpPr>
          <p:spPr bwMode="auto">
            <a:xfrm>
              <a:off x="3437020" y="5246272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  <a:sym typeface="Calibri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itchFamily="34" charset="-122"/>
              </a:endParaRPr>
            </a:p>
          </p:txBody>
        </p:sp>
        <p:sp>
          <p:nvSpPr>
            <p:cNvPr id="75" name="Freeform 9"/>
            <p:cNvSpPr>
              <a:spLocks noEditPoints="1"/>
            </p:cNvSpPr>
            <p:nvPr/>
          </p:nvSpPr>
          <p:spPr bwMode="auto">
            <a:xfrm>
              <a:off x="3564624" y="5446833"/>
              <a:ext cx="605440" cy="464249"/>
            </a:xfrm>
            <a:custGeom>
              <a:avLst/>
              <a:gdLst>
                <a:gd name="T0" fmla="*/ 16 w 104"/>
                <a:gd name="T1" fmla="*/ 2 h 79"/>
                <a:gd name="T2" fmla="*/ 27 w 104"/>
                <a:gd name="T3" fmla="*/ 4 h 79"/>
                <a:gd name="T4" fmla="*/ 19 w 104"/>
                <a:gd name="T5" fmla="*/ 48 h 79"/>
                <a:gd name="T6" fmla="*/ 4 w 104"/>
                <a:gd name="T7" fmla="*/ 45 h 79"/>
                <a:gd name="T8" fmla="*/ 16 w 104"/>
                <a:gd name="T9" fmla="*/ 2 h 79"/>
                <a:gd name="T10" fmla="*/ 18 w 104"/>
                <a:gd name="T11" fmla="*/ 65 h 79"/>
                <a:gd name="T12" fmla="*/ 16 w 104"/>
                <a:gd name="T13" fmla="*/ 72 h 79"/>
                <a:gd name="T14" fmla="*/ 101 w 104"/>
                <a:gd name="T15" fmla="*/ 72 h 79"/>
                <a:gd name="T16" fmla="*/ 104 w 104"/>
                <a:gd name="T17" fmla="*/ 72 h 79"/>
                <a:gd name="T18" fmla="*/ 104 w 104"/>
                <a:gd name="T19" fmla="*/ 68 h 79"/>
                <a:gd name="T20" fmla="*/ 104 w 104"/>
                <a:gd name="T21" fmla="*/ 26 h 79"/>
                <a:gd name="T22" fmla="*/ 104 w 104"/>
                <a:gd name="T23" fmla="*/ 24 h 79"/>
                <a:gd name="T24" fmla="*/ 103 w 104"/>
                <a:gd name="T25" fmla="*/ 23 h 79"/>
                <a:gd name="T26" fmla="*/ 90 w 104"/>
                <a:gd name="T27" fmla="*/ 10 h 79"/>
                <a:gd name="T28" fmla="*/ 89 w 104"/>
                <a:gd name="T29" fmla="*/ 9 h 79"/>
                <a:gd name="T30" fmla="*/ 87 w 104"/>
                <a:gd name="T31" fmla="*/ 9 h 79"/>
                <a:gd name="T32" fmla="*/ 31 w 104"/>
                <a:gd name="T33" fmla="*/ 9 h 79"/>
                <a:gd name="T34" fmla="*/ 31 w 104"/>
                <a:gd name="T35" fmla="*/ 17 h 79"/>
                <a:gd name="T36" fmla="*/ 84 w 104"/>
                <a:gd name="T37" fmla="*/ 17 h 79"/>
                <a:gd name="T38" fmla="*/ 83 w 104"/>
                <a:gd name="T39" fmla="*/ 28 h 79"/>
                <a:gd name="T40" fmla="*/ 83 w 104"/>
                <a:gd name="T41" fmla="*/ 30 h 79"/>
                <a:gd name="T42" fmla="*/ 85 w 104"/>
                <a:gd name="T43" fmla="*/ 30 h 79"/>
                <a:gd name="T44" fmla="*/ 97 w 104"/>
                <a:gd name="T45" fmla="*/ 29 h 79"/>
                <a:gd name="T46" fmla="*/ 97 w 104"/>
                <a:gd name="T47" fmla="*/ 65 h 79"/>
                <a:gd name="T48" fmla="*/ 18 w 104"/>
                <a:gd name="T49" fmla="*/ 65 h 79"/>
                <a:gd name="T50" fmla="*/ 95 w 104"/>
                <a:gd name="T51" fmla="*/ 26 h 79"/>
                <a:gd name="T52" fmla="*/ 86 w 104"/>
                <a:gd name="T53" fmla="*/ 26 h 79"/>
                <a:gd name="T54" fmla="*/ 87 w 104"/>
                <a:gd name="T55" fmla="*/ 18 h 79"/>
                <a:gd name="T56" fmla="*/ 95 w 104"/>
                <a:gd name="T57" fmla="*/ 26 h 79"/>
                <a:gd name="T58" fmla="*/ 32 w 104"/>
                <a:gd name="T59" fmla="*/ 43 h 79"/>
                <a:gd name="T60" fmla="*/ 74 w 104"/>
                <a:gd name="T61" fmla="*/ 43 h 79"/>
                <a:gd name="T62" fmla="*/ 74 w 104"/>
                <a:gd name="T63" fmla="*/ 45 h 79"/>
                <a:gd name="T64" fmla="*/ 32 w 104"/>
                <a:gd name="T65" fmla="*/ 45 h 79"/>
                <a:gd name="T66" fmla="*/ 32 w 104"/>
                <a:gd name="T67" fmla="*/ 43 h 79"/>
                <a:gd name="T68" fmla="*/ 32 w 104"/>
                <a:gd name="T69" fmla="*/ 32 h 79"/>
                <a:gd name="T70" fmla="*/ 71 w 104"/>
                <a:gd name="T71" fmla="*/ 32 h 79"/>
                <a:gd name="T72" fmla="*/ 71 w 104"/>
                <a:gd name="T73" fmla="*/ 35 h 79"/>
                <a:gd name="T74" fmla="*/ 32 w 104"/>
                <a:gd name="T75" fmla="*/ 35 h 79"/>
                <a:gd name="T76" fmla="*/ 32 w 104"/>
                <a:gd name="T77" fmla="*/ 32 h 79"/>
                <a:gd name="T78" fmla="*/ 32 w 104"/>
                <a:gd name="T79" fmla="*/ 22 h 79"/>
                <a:gd name="T80" fmla="*/ 71 w 104"/>
                <a:gd name="T81" fmla="*/ 22 h 79"/>
                <a:gd name="T82" fmla="*/ 71 w 104"/>
                <a:gd name="T83" fmla="*/ 25 h 79"/>
                <a:gd name="T84" fmla="*/ 32 w 104"/>
                <a:gd name="T85" fmla="*/ 25 h 79"/>
                <a:gd name="T86" fmla="*/ 32 w 104"/>
                <a:gd name="T87" fmla="*/ 22 h 79"/>
                <a:gd name="T88" fmla="*/ 3 w 104"/>
                <a:gd name="T89" fmla="*/ 66 h 79"/>
                <a:gd name="T90" fmla="*/ 9 w 104"/>
                <a:gd name="T91" fmla="*/ 68 h 79"/>
                <a:gd name="T92" fmla="*/ 9 w 104"/>
                <a:gd name="T93" fmla="*/ 74 h 79"/>
                <a:gd name="T94" fmla="*/ 5 w 104"/>
                <a:gd name="T95" fmla="*/ 79 h 79"/>
                <a:gd name="T96" fmla="*/ 2 w 104"/>
                <a:gd name="T97" fmla="*/ 78 h 79"/>
                <a:gd name="T98" fmla="*/ 0 w 104"/>
                <a:gd name="T99" fmla="*/ 72 h 79"/>
                <a:gd name="T100" fmla="*/ 3 w 104"/>
                <a:gd name="T101" fmla="*/ 66 h 79"/>
                <a:gd name="T102" fmla="*/ 4 w 104"/>
                <a:gd name="T103" fmla="*/ 48 h 79"/>
                <a:gd name="T104" fmla="*/ 2 w 104"/>
                <a:gd name="T105" fmla="*/ 65 h 79"/>
                <a:gd name="T106" fmla="*/ 12 w 104"/>
                <a:gd name="T107" fmla="*/ 67 h 79"/>
                <a:gd name="T108" fmla="*/ 17 w 104"/>
                <a:gd name="T109" fmla="*/ 51 h 79"/>
                <a:gd name="T110" fmla="*/ 4 w 104"/>
                <a:gd name="T111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4" h="79">
                  <a:moveTo>
                    <a:pt x="16" y="2"/>
                  </a:moveTo>
                  <a:cubicBezTo>
                    <a:pt x="21" y="0"/>
                    <a:pt x="24" y="1"/>
                    <a:pt x="27" y="4"/>
                  </a:cubicBezTo>
                  <a:cubicBezTo>
                    <a:pt x="26" y="20"/>
                    <a:pt x="23" y="35"/>
                    <a:pt x="19" y="48"/>
                  </a:cubicBezTo>
                  <a:cubicBezTo>
                    <a:pt x="14" y="47"/>
                    <a:pt x="9" y="46"/>
                    <a:pt x="4" y="45"/>
                  </a:cubicBezTo>
                  <a:cubicBezTo>
                    <a:pt x="6" y="29"/>
                    <a:pt x="10" y="15"/>
                    <a:pt x="16" y="2"/>
                  </a:cubicBezTo>
                  <a:close/>
                  <a:moveTo>
                    <a:pt x="18" y="6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69" y="72"/>
                    <a:pt x="74" y="72"/>
                    <a:pt x="101" y="72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12"/>
                    <a:pt x="31" y="14"/>
                    <a:pt x="31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97" y="29"/>
                    <a:pt x="97" y="29"/>
                    <a:pt x="97" y="29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79" y="65"/>
                    <a:pt x="57" y="65"/>
                    <a:pt x="18" y="65"/>
                  </a:cubicBezTo>
                  <a:close/>
                  <a:moveTo>
                    <a:pt x="95" y="26"/>
                  </a:moveTo>
                  <a:cubicBezTo>
                    <a:pt x="86" y="26"/>
                    <a:pt x="86" y="26"/>
                    <a:pt x="86" y="26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95" y="26"/>
                    <a:pt x="95" y="26"/>
                    <a:pt x="95" y="26"/>
                  </a:cubicBezTo>
                  <a:close/>
                  <a:moveTo>
                    <a:pt x="32" y="43"/>
                  </a:moveTo>
                  <a:cubicBezTo>
                    <a:pt x="74" y="43"/>
                    <a:pt x="74" y="43"/>
                    <a:pt x="74" y="43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3"/>
                    <a:pt x="32" y="43"/>
                    <a:pt x="32" y="43"/>
                  </a:cubicBezTo>
                  <a:close/>
                  <a:moveTo>
                    <a:pt x="32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32" y="22"/>
                  </a:moveTo>
                  <a:cubicBezTo>
                    <a:pt x="71" y="22"/>
                    <a:pt x="71" y="22"/>
                    <a:pt x="71" y="22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2"/>
                    <a:pt x="32" y="22"/>
                    <a:pt x="32" y="22"/>
                  </a:cubicBezTo>
                  <a:close/>
                  <a:moveTo>
                    <a:pt x="3" y="66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79"/>
                    <a:pt x="3" y="79"/>
                    <a:pt x="2" y="7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48"/>
                  </a:moveTo>
                  <a:cubicBezTo>
                    <a:pt x="3" y="53"/>
                    <a:pt x="3" y="59"/>
                    <a:pt x="2" y="65"/>
                  </a:cubicBezTo>
                  <a:cubicBezTo>
                    <a:pt x="5" y="65"/>
                    <a:pt x="9" y="66"/>
                    <a:pt x="12" y="67"/>
                  </a:cubicBezTo>
                  <a:cubicBezTo>
                    <a:pt x="14" y="61"/>
                    <a:pt x="15" y="56"/>
                    <a:pt x="17" y="51"/>
                  </a:cubicBezTo>
                  <a:cubicBezTo>
                    <a:pt x="13" y="50"/>
                    <a:pt x="9" y="49"/>
                    <a:pt x="4" y="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4844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4" grpId="0"/>
      <p:bldP spid="45" grpId="0"/>
      <p:bldP spid="46" grpId="0"/>
      <p:bldP spid="47" grpId="0"/>
      <p:bldP spid="5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6062510" y="1362229"/>
            <a:ext cx="2640133" cy="3037526"/>
            <a:chOff x="5818000" y="1843122"/>
            <a:chExt cx="5586883" cy="4050035"/>
          </a:xfrm>
        </p:grpSpPr>
        <p:sp>
          <p:nvSpPr>
            <p:cNvPr id="2" name="圆角矩形 1"/>
            <p:cNvSpPr/>
            <p:nvPr/>
          </p:nvSpPr>
          <p:spPr>
            <a:xfrm>
              <a:off x="5818000" y="1843122"/>
              <a:ext cx="5586883" cy="4050035"/>
            </a:xfrm>
            <a:prstGeom prst="roundRect">
              <a:avLst>
                <a:gd name="adj" fmla="val 561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31"/>
            <p:cNvSpPr txBox="1"/>
            <p:nvPr/>
          </p:nvSpPr>
          <p:spPr>
            <a:xfrm>
              <a:off x="6089669" y="2026983"/>
              <a:ext cx="5053952" cy="2018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lnSpc>
                  <a:spcPct val="200000"/>
                </a:lnSpc>
                <a:buFont typeface="+mj-lt"/>
                <a:buAutoNum type="arabicPeriod"/>
              </a:pPr>
              <a:r>
                <a:rPr lang="zh-CN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邮件服务</a:t>
              </a:r>
              <a:endParaRPr lang="en-US" altLang="zh-CN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28600" indent="-228600">
                <a:lnSpc>
                  <a:spcPct val="200000"/>
                </a:lnSpc>
                <a:buFont typeface="+mj-lt"/>
                <a:buAutoNum type="arabicPeriod"/>
              </a:pPr>
              <a:r>
                <a:rPr lang="zh-CN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天气预报</a:t>
              </a:r>
              <a:endParaRPr lang="en-US" altLang="zh-CN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28600" indent="-228600">
                <a:lnSpc>
                  <a:spcPct val="200000"/>
                </a:lnSpc>
                <a:buFont typeface="+mj-lt"/>
                <a:buAutoNum type="arabicPeriod"/>
              </a:pPr>
              <a:r>
                <a:rPr lang="zh-CN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隐私信息屏蔽</a:t>
              </a:r>
              <a:r>
                <a:rPr lang="en-US" altLang="zh-CN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-GPT</a:t>
              </a:r>
            </a:p>
            <a:p>
              <a:pPr marL="228600" indent="-228600">
                <a:lnSpc>
                  <a:spcPct val="200000"/>
                </a:lnSpc>
                <a:buFont typeface="+mj-lt"/>
                <a:buAutoNum type="arabicPeriod"/>
              </a:pPr>
              <a:r>
                <a:rPr lang="zh-CN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出行建议</a:t>
              </a:r>
              <a:r>
                <a:rPr lang="en-US" altLang="zh-CN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-GPT</a:t>
              </a:r>
              <a:endPara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7" name="矩形 46"/>
          <p:cNvSpPr>
            <a:spLocks noChangeArrowheads="1"/>
          </p:cNvSpPr>
          <p:nvPr/>
        </p:nvSpPr>
        <p:spPr bwMode="auto">
          <a:xfrm>
            <a:off x="476188" y="177842"/>
            <a:ext cx="4185757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调用第三方接口实现多样需求</a:t>
            </a:r>
          </a:p>
        </p:txBody>
      </p:sp>
      <p:sp>
        <p:nvSpPr>
          <p:cNvPr id="48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5097756F-EE72-F0D1-1E73-67445066A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0522" y="698662"/>
            <a:ext cx="1956185" cy="4347078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7E36409E-26A3-8C65-DA4B-A7159A8F8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986" y="796327"/>
            <a:ext cx="1876199" cy="416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192436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46"/>
          <p:cNvSpPr>
            <a:spLocks noChangeArrowheads="1"/>
          </p:cNvSpPr>
          <p:nvPr/>
        </p:nvSpPr>
        <p:spPr bwMode="auto">
          <a:xfrm>
            <a:off x="476188" y="177842"/>
            <a:ext cx="1723545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井字棋游戏</a:t>
            </a:r>
          </a:p>
        </p:txBody>
      </p:sp>
      <p:sp>
        <p:nvSpPr>
          <p:cNvPr id="22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EF1E633-ED49-890C-E3D3-DC0E06A177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85" r="11056"/>
          <a:stretch/>
        </p:blipFill>
        <p:spPr>
          <a:xfrm>
            <a:off x="755583" y="1421761"/>
            <a:ext cx="4340993" cy="280049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F27B443-716B-1648-98E6-695592A476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210" t="13224" r="19496" b="36614"/>
          <a:stretch/>
        </p:blipFill>
        <p:spPr>
          <a:xfrm>
            <a:off x="755584" y="1421761"/>
            <a:ext cx="4340993" cy="2800494"/>
          </a:xfrm>
          <a:prstGeom prst="rect">
            <a:avLst/>
          </a:prstGeom>
        </p:spPr>
      </p:pic>
      <p:pic>
        <p:nvPicPr>
          <p:cNvPr id="4098" name="Picture 2" descr="井字棋-小米应用商店">
            <a:extLst>
              <a:ext uri="{FF2B5EF4-FFF2-40B4-BE49-F238E27FC236}">
                <a16:creationId xmlns:a16="http://schemas.microsoft.com/office/drawing/2014/main" id="{A82ECC1D-1EEC-4F4F-B9AA-FED9D80D6D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2" r="19685" b="11964"/>
          <a:stretch/>
        </p:blipFill>
        <p:spPr bwMode="auto">
          <a:xfrm>
            <a:off x="5659655" y="1928462"/>
            <a:ext cx="2372628" cy="1878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箭头: 上弧形 6">
            <a:extLst>
              <a:ext uri="{FF2B5EF4-FFF2-40B4-BE49-F238E27FC236}">
                <a16:creationId xmlns:a16="http://schemas.microsoft.com/office/drawing/2014/main" id="{6FC8041D-2787-732B-C0B0-2B2A81D2D64A}"/>
              </a:ext>
            </a:extLst>
          </p:cNvPr>
          <p:cNvSpPr/>
          <p:nvPr/>
        </p:nvSpPr>
        <p:spPr>
          <a:xfrm>
            <a:off x="3277402" y="264694"/>
            <a:ext cx="3777915" cy="1060814"/>
          </a:xfrm>
          <a:prstGeom prst="curved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327059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2249241" y="327033"/>
            <a:ext cx="6769630" cy="953126"/>
            <a:chOff x="5823204" y="1927702"/>
            <a:chExt cx="5586883" cy="4272241"/>
          </a:xfrm>
        </p:grpSpPr>
        <p:sp>
          <p:nvSpPr>
            <p:cNvPr id="19" name="圆角矩形 18"/>
            <p:cNvSpPr/>
            <p:nvPr/>
          </p:nvSpPr>
          <p:spPr>
            <a:xfrm>
              <a:off x="5823204" y="2002146"/>
              <a:ext cx="5586883" cy="4197797"/>
            </a:xfrm>
            <a:prstGeom prst="roundRect">
              <a:avLst>
                <a:gd name="adj" fmla="val 7739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31"/>
            <p:cNvSpPr txBox="1"/>
            <p:nvPr/>
          </p:nvSpPr>
          <p:spPr>
            <a:xfrm>
              <a:off x="6089670" y="1927702"/>
              <a:ext cx="5053952" cy="31304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>
                <a:lnSpc>
                  <a:spcPct val="13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由负极大值博弈树搜索实现，可以做到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Ai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小车必定不败的效果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1" name="矩形 46"/>
          <p:cNvSpPr>
            <a:spLocks noChangeArrowheads="1"/>
          </p:cNvSpPr>
          <p:nvPr/>
        </p:nvSpPr>
        <p:spPr bwMode="auto">
          <a:xfrm>
            <a:off x="476188" y="177842"/>
            <a:ext cx="1723545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井字棋游戏</a:t>
            </a:r>
          </a:p>
        </p:txBody>
      </p:sp>
      <p:sp>
        <p:nvSpPr>
          <p:cNvPr id="22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940CC4-3D3E-E7FE-5F37-0E8909BAC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024" y="1546257"/>
            <a:ext cx="3417396" cy="3148347"/>
          </a:xfrm>
          <a:prstGeom prst="rect">
            <a:avLst/>
          </a:prstGeom>
        </p:spPr>
      </p:pic>
      <p:pic>
        <p:nvPicPr>
          <p:cNvPr id="2050" name="Picture 2" descr="C++实现基于博弈树的5x5一子棋人机对战">
            <a:extLst>
              <a:ext uri="{FF2B5EF4-FFF2-40B4-BE49-F238E27FC236}">
                <a16:creationId xmlns:a16="http://schemas.microsoft.com/office/drawing/2014/main" id="{572A8DB7-4C50-DD31-F434-8507BAC162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040" y="1546257"/>
            <a:ext cx="4217134" cy="3096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315738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927624" y="1374659"/>
            <a:ext cx="2250658" cy="374309"/>
            <a:chOff x="2645777" y="1428360"/>
            <a:chExt cx="1523389" cy="914033"/>
          </a:xfrm>
        </p:grpSpPr>
        <p:sp>
          <p:nvSpPr>
            <p:cNvPr id="48" name="矩形 47"/>
            <p:cNvSpPr/>
            <p:nvPr/>
          </p:nvSpPr>
          <p:spPr>
            <a:xfrm>
              <a:off x="2645777" y="1428360"/>
              <a:ext cx="1523389" cy="914033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1073" tIns="131073" rIns="131073" bIns="131073" numCol="1" spcCol="1270" anchor="ctr" anchorCtr="0">
              <a:noAutofit/>
            </a:bodyPr>
            <a:lstStyle/>
            <a:p>
              <a:pPr algn="ctr" defTabSz="9667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200"/>
            </a:p>
          </p:txBody>
        </p:sp>
        <p:sp>
          <p:nvSpPr>
            <p:cNvPr id="52" name="文本框 25"/>
            <p:cNvSpPr txBox="1"/>
            <p:nvPr/>
          </p:nvSpPr>
          <p:spPr>
            <a:xfrm>
              <a:off x="2645777" y="1575354"/>
              <a:ext cx="1514250" cy="676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 OpenCV</a:t>
              </a: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图像识别技术</a:t>
              </a:r>
              <a:endPara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435443" y="1374659"/>
            <a:ext cx="2250658" cy="374309"/>
            <a:chOff x="2645777" y="1428360"/>
            <a:chExt cx="1523389" cy="914033"/>
          </a:xfrm>
        </p:grpSpPr>
        <p:sp>
          <p:nvSpPr>
            <p:cNvPr id="54" name="矩形 53"/>
            <p:cNvSpPr/>
            <p:nvPr/>
          </p:nvSpPr>
          <p:spPr>
            <a:xfrm>
              <a:off x="2645777" y="1428360"/>
              <a:ext cx="1523389" cy="914033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1073" tIns="131073" rIns="131073" bIns="131073" numCol="1" spcCol="1270" anchor="ctr" anchorCtr="0">
              <a:noAutofit/>
            </a:bodyPr>
            <a:lstStyle/>
            <a:p>
              <a:pPr algn="ctr" defTabSz="9667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200"/>
            </a:p>
          </p:txBody>
        </p:sp>
        <p:sp>
          <p:nvSpPr>
            <p:cNvPr id="55" name="文本框 28"/>
            <p:cNvSpPr txBox="1"/>
            <p:nvPr/>
          </p:nvSpPr>
          <p:spPr>
            <a:xfrm>
              <a:off x="2645777" y="1575354"/>
              <a:ext cx="1514250" cy="676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 </a:t>
              </a: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寻路硬件模块的支持</a:t>
              </a:r>
              <a:endPara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83394" y="1844160"/>
            <a:ext cx="8978194" cy="313785"/>
            <a:chOff x="557975" y="2161954"/>
            <a:chExt cx="10297510" cy="418380"/>
          </a:xfrm>
        </p:grpSpPr>
        <p:sp>
          <p:nvSpPr>
            <p:cNvPr id="57" name="Rectangle 1"/>
            <p:cNvSpPr>
              <a:spLocks noChangeArrowheads="1"/>
            </p:cNvSpPr>
            <p:nvPr/>
          </p:nvSpPr>
          <p:spPr bwMode="auto">
            <a:xfrm>
              <a:off x="557975" y="2161954"/>
              <a:ext cx="2724690" cy="4103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01OpenCV</a:t>
              </a: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图像识别技术：</a:t>
              </a:r>
              <a:endParaRPr kumimoji="0" lang="zh-CN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943334" y="2211002"/>
              <a:ext cx="791215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 通过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OpenCV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提供的图像识别训练接口与预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YOLO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提供的数据实现多种图像识别需求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83394" y="2285452"/>
            <a:ext cx="7707898" cy="307777"/>
            <a:chOff x="333620" y="2750343"/>
            <a:chExt cx="9052953" cy="410369"/>
          </a:xfrm>
        </p:grpSpPr>
        <p:sp>
          <p:nvSpPr>
            <p:cNvPr id="60" name="Rectangle 1"/>
            <p:cNvSpPr>
              <a:spLocks noChangeArrowheads="1"/>
            </p:cNvSpPr>
            <p:nvPr/>
          </p:nvSpPr>
          <p:spPr bwMode="auto">
            <a:xfrm>
              <a:off x="333620" y="2750343"/>
              <a:ext cx="2585369" cy="4103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 </a:t>
              </a: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寻路硬件模块的支持  ：</a:t>
              </a:r>
            </a:p>
          </p:txBody>
        </p:sp>
        <p:sp>
          <p:nvSpPr>
            <p:cNvPr id="61" name="矩形 60"/>
            <p:cNvSpPr/>
            <p:nvPr/>
          </p:nvSpPr>
          <p:spPr>
            <a:xfrm>
              <a:off x="2837534" y="2778308"/>
              <a:ext cx="654903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基于寻路模块的算法实现，和对具体硬件参数的调整实现小车路线的运行</a:t>
              </a:r>
              <a:endParaRPr lang="zh-CN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927622" y="3035908"/>
            <a:ext cx="7264297" cy="1858538"/>
            <a:chOff x="611187" y="3614057"/>
            <a:chExt cx="7921625" cy="2678872"/>
          </a:xfrm>
        </p:grpSpPr>
        <p:sp>
          <p:nvSpPr>
            <p:cNvPr id="66" name="形状 65"/>
            <p:cNvSpPr/>
            <p:nvPr/>
          </p:nvSpPr>
          <p:spPr>
            <a:xfrm>
              <a:off x="611187" y="3614057"/>
              <a:ext cx="7921625" cy="2678872"/>
            </a:xfrm>
            <a:prstGeom prst="leftRightRibbon">
              <a:avLst>
                <a:gd name="adj1" fmla="val 54481"/>
                <a:gd name="adj2" fmla="val 50000"/>
                <a:gd name="adj3" fmla="val 16667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67" name="矩形 66"/>
            <p:cNvSpPr/>
            <p:nvPr/>
          </p:nvSpPr>
          <p:spPr>
            <a:xfrm>
              <a:off x="1150112" y="4142025"/>
              <a:ext cx="3175145" cy="11374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42900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硬件可行性：树莓派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4wb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小车有较为丰富的硬件配置，能够实现丰富的功能。</a:t>
              </a:r>
              <a:endParaRPr lang="en-US" altLang="zh-CN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571999" y="4638717"/>
              <a:ext cx="3175145" cy="11374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42900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软件可行性：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python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提供了大量可用性高并且方便的库与接口，供开发者调用以实现丰富的功能。</a:t>
              </a:r>
              <a:endParaRPr lang="en-US" altLang="zh-CN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6" name="矩形 46"/>
          <p:cNvSpPr>
            <a:spLocks noChangeArrowheads="1"/>
          </p:cNvSpPr>
          <p:nvPr/>
        </p:nvSpPr>
        <p:spPr bwMode="auto">
          <a:xfrm>
            <a:off x="476188" y="177842"/>
            <a:ext cx="233909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研究方案可行性</a:t>
            </a:r>
          </a:p>
        </p:txBody>
      </p:sp>
      <p:sp>
        <p:nvSpPr>
          <p:cNvPr id="27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6861B51-00EE-1BE6-B4B5-04BB4A6988AD}"/>
              </a:ext>
            </a:extLst>
          </p:cNvPr>
          <p:cNvGrpSpPr/>
          <p:nvPr/>
        </p:nvGrpSpPr>
        <p:grpSpPr>
          <a:xfrm>
            <a:off x="5943262" y="1374658"/>
            <a:ext cx="2250658" cy="374309"/>
            <a:chOff x="2645777" y="1428360"/>
            <a:chExt cx="1523389" cy="914033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EB9A216E-4CE5-D0CC-A5AF-677536D1EBF1}"/>
                </a:ext>
              </a:extLst>
            </p:cNvPr>
            <p:cNvSpPr/>
            <p:nvPr/>
          </p:nvSpPr>
          <p:spPr>
            <a:xfrm>
              <a:off x="2645777" y="1428360"/>
              <a:ext cx="1523389" cy="914033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1073" tIns="131073" rIns="131073" bIns="131073" numCol="1" spcCol="1270" anchor="ctr" anchorCtr="0">
              <a:noAutofit/>
            </a:bodyPr>
            <a:lstStyle/>
            <a:p>
              <a:pPr algn="ctr" defTabSz="9667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200"/>
            </a:p>
          </p:txBody>
        </p:sp>
        <p:sp>
          <p:nvSpPr>
            <p:cNvPr id="4" name="文本框 28">
              <a:extLst>
                <a:ext uri="{FF2B5EF4-FFF2-40B4-BE49-F238E27FC236}">
                  <a16:creationId xmlns:a16="http://schemas.microsoft.com/office/drawing/2014/main" id="{F3D25747-E36B-54F1-7DC7-7849D34F33E4}"/>
                </a:ext>
              </a:extLst>
            </p:cNvPr>
            <p:cNvSpPr txBox="1"/>
            <p:nvPr/>
          </p:nvSpPr>
          <p:spPr>
            <a:xfrm>
              <a:off x="2645777" y="1575354"/>
              <a:ext cx="1514250" cy="676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 </a:t>
              </a: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程序算法的基础</a:t>
              </a:r>
              <a:endPara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Rectangle 1">
            <a:extLst>
              <a:ext uri="{FF2B5EF4-FFF2-40B4-BE49-F238E27FC236}">
                <a16:creationId xmlns:a16="http://schemas.microsoft.com/office/drawing/2014/main" id="{3DBE8D6D-87D3-DC4C-51FF-E875BC376F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394" y="2716115"/>
            <a:ext cx="219147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 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程序算法的基础        ：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AD5B6B6-78B9-DD5B-4517-FE45F250AA67}"/>
              </a:ext>
            </a:extLst>
          </p:cNvPr>
          <p:cNvSpPr/>
          <p:nvPr/>
        </p:nvSpPr>
        <p:spPr>
          <a:xfrm>
            <a:off x="2815285" y="2709634"/>
            <a:ext cx="55760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最短路算法（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Dijkstra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A*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、博弈树搜索、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SPFA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）、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0-1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背包、博弈树搜索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7395237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1978345" y="1190801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731645" y="2517561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978345" y="3733008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1198540" y="1842145"/>
            <a:ext cx="666390" cy="395669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364018" y="2894210"/>
            <a:ext cx="119742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171514" y="3542657"/>
            <a:ext cx="720442" cy="38036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3009417" y="1081738"/>
            <a:ext cx="4566499" cy="814713"/>
            <a:chOff x="4012556" y="1375083"/>
            <a:chExt cx="5516462" cy="1086285"/>
          </a:xfrm>
        </p:grpSpPr>
        <p:sp>
          <p:nvSpPr>
            <p:cNvPr id="12" name="矩形 11"/>
            <p:cNvSpPr/>
            <p:nvPr/>
          </p:nvSpPr>
          <p:spPr>
            <a:xfrm>
              <a:off x="4012556" y="1729714"/>
              <a:ext cx="5516462" cy="7316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	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小车的硬件状况堪忧，在调试传感器和参数的时候难以使其按照预期轨迹行动。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文本框 42"/>
            <p:cNvSpPr txBox="1"/>
            <p:nvPr/>
          </p:nvSpPr>
          <p:spPr>
            <a:xfrm>
              <a:off x="4012556" y="1375083"/>
              <a:ext cx="2374014" cy="410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655150" y="2399998"/>
            <a:ext cx="4566499" cy="813494"/>
            <a:chOff x="4873534" y="3109566"/>
            <a:chExt cx="5516462" cy="1084658"/>
          </a:xfrm>
        </p:grpSpPr>
        <p:sp>
          <p:nvSpPr>
            <p:cNvPr id="14" name="矩形 13"/>
            <p:cNvSpPr/>
            <p:nvPr/>
          </p:nvSpPr>
          <p:spPr>
            <a:xfrm>
              <a:off x="4873534" y="3464195"/>
              <a:ext cx="5516462" cy="7300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	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在编写人脸识别时，由于需要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python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版本较高，也不能使用树莓派自带的</a:t>
              </a:r>
              <a:r>
                <a:rPr lang="en-US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openCV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库，所以在配置环境时耗时很长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文本框 44"/>
            <p:cNvSpPr txBox="1"/>
            <p:nvPr/>
          </p:nvSpPr>
          <p:spPr>
            <a:xfrm>
              <a:off x="4873534" y="3109566"/>
              <a:ext cx="2374014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869850" y="3631142"/>
            <a:ext cx="4566499" cy="717912"/>
            <a:chOff x="3843955" y="5002204"/>
            <a:chExt cx="5516462" cy="957217"/>
          </a:xfrm>
        </p:grpSpPr>
        <p:sp>
          <p:nvSpPr>
            <p:cNvPr id="16" name="矩形 15"/>
            <p:cNvSpPr/>
            <p:nvPr/>
          </p:nvSpPr>
          <p:spPr>
            <a:xfrm>
              <a:off x="3843955" y="5547855"/>
              <a:ext cx="5516462" cy="4115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	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软件算法模块较为复杂，调试困难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文本框 46"/>
            <p:cNvSpPr txBox="1"/>
            <p:nvPr/>
          </p:nvSpPr>
          <p:spPr>
            <a:xfrm>
              <a:off x="4012556" y="5002204"/>
              <a:ext cx="2374014" cy="410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48604"/>
          <a:stretch/>
        </p:blipFill>
        <p:spPr>
          <a:xfrm>
            <a:off x="0" y="1618550"/>
            <a:ext cx="1217495" cy="2368933"/>
          </a:xfrm>
          <a:prstGeom prst="rect">
            <a:avLst/>
          </a:prstGeom>
        </p:spPr>
      </p:pic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实践难点</a:t>
            </a: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8504932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22" grpId="0"/>
      <p:bldP spid="2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矩形 81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成果展示</a:t>
            </a:r>
          </a:p>
        </p:txBody>
      </p:sp>
      <p:sp>
        <p:nvSpPr>
          <p:cNvPr id="83" name="等腰三角形 8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pic>
        <p:nvPicPr>
          <p:cNvPr id="2" name="xxx">
            <a:hlinkClick r:id="" action="ppaction://media"/>
            <a:extLst>
              <a:ext uri="{FF2B5EF4-FFF2-40B4-BE49-F238E27FC236}">
                <a16:creationId xmlns:a16="http://schemas.microsoft.com/office/drawing/2014/main" id="{5D379784-DF01-C142-D32D-A690587B87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0792" y="628734"/>
            <a:ext cx="7709201" cy="433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001647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531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82" grpId="0"/>
      <p:bldP spid="8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48604"/>
          <a:stretch/>
        </p:blipFill>
        <p:spPr>
          <a:xfrm>
            <a:off x="0" y="1618550"/>
            <a:ext cx="1217495" cy="2368933"/>
          </a:xfrm>
          <a:prstGeom prst="rect">
            <a:avLst/>
          </a:prstGeom>
        </p:spPr>
      </p:pic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>
                <a:solidFill>
                  <a:schemeClr val="accent1"/>
                </a:solidFill>
                <a:latin typeface="Arial" panose="020B0604020202020204" pitchFamily="34" charset="0"/>
              </a:rPr>
              <a:t>成员分工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5F58DCA-FBEF-0830-2D25-C9602140C53E}"/>
              </a:ext>
            </a:extLst>
          </p:cNvPr>
          <p:cNvGrpSpPr/>
          <p:nvPr/>
        </p:nvGrpSpPr>
        <p:grpSpPr>
          <a:xfrm>
            <a:off x="3819626" y="1288157"/>
            <a:ext cx="2231059" cy="3413784"/>
            <a:chOff x="5818000" y="1756351"/>
            <a:chExt cx="5586883" cy="4136806"/>
          </a:xfrm>
        </p:grpSpPr>
        <p:sp>
          <p:nvSpPr>
            <p:cNvPr id="3" name="圆角矩形 1">
              <a:extLst>
                <a:ext uri="{FF2B5EF4-FFF2-40B4-BE49-F238E27FC236}">
                  <a16:creationId xmlns:a16="http://schemas.microsoft.com/office/drawing/2014/main" id="{EFDFC8C5-8652-AFF6-C2AE-ADC5AD911076}"/>
                </a:ext>
              </a:extLst>
            </p:cNvPr>
            <p:cNvSpPr/>
            <p:nvPr/>
          </p:nvSpPr>
          <p:spPr>
            <a:xfrm>
              <a:off x="5818000" y="1843122"/>
              <a:ext cx="5586883" cy="4050035"/>
            </a:xfrm>
            <a:prstGeom prst="roundRect">
              <a:avLst>
                <a:gd name="adj" fmla="val 561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31">
              <a:extLst>
                <a:ext uri="{FF2B5EF4-FFF2-40B4-BE49-F238E27FC236}">
                  <a16:creationId xmlns:a16="http://schemas.microsoft.com/office/drawing/2014/main" id="{D07F443D-B4D5-89A0-DA54-A0533E1C06C0}"/>
                </a:ext>
              </a:extLst>
            </p:cNvPr>
            <p:cNvSpPr txBox="1"/>
            <p:nvPr/>
          </p:nvSpPr>
          <p:spPr>
            <a:xfrm>
              <a:off x="6906124" y="1756351"/>
              <a:ext cx="3492416" cy="541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>
                <a:lnSpc>
                  <a:spcPct val="200000"/>
                </a:lnSpc>
              </a:pPr>
              <a:r>
                <a:rPr lang="zh-CN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王记豪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A098A450-3939-BC43-0215-A001477C3A7C}"/>
              </a:ext>
            </a:extLst>
          </p:cNvPr>
          <p:cNvGrpSpPr/>
          <p:nvPr/>
        </p:nvGrpSpPr>
        <p:grpSpPr>
          <a:xfrm>
            <a:off x="1366936" y="1288157"/>
            <a:ext cx="2231059" cy="3413784"/>
            <a:chOff x="5818000" y="1756351"/>
            <a:chExt cx="5586883" cy="4136806"/>
          </a:xfrm>
        </p:grpSpPr>
        <p:sp>
          <p:nvSpPr>
            <p:cNvPr id="32" name="圆角矩形 1">
              <a:extLst>
                <a:ext uri="{FF2B5EF4-FFF2-40B4-BE49-F238E27FC236}">
                  <a16:creationId xmlns:a16="http://schemas.microsoft.com/office/drawing/2014/main" id="{AB67808E-18BE-42E2-CD45-5F9B94EA5856}"/>
                </a:ext>
              </a:extLst>
            </p:cNvPr>
            <p:cNvSpPr/>
            <p:nvPr/>
          </p:nvSpPr>
          <p:spPr>
            <a:xfrm>
              <a:off x="5818000" y="1843122"/>
              <a:ext cx="5586883" cy="4050035"/>
            </a:xfrm>
            <a:prstGeom prst="roundRect">
              <a:avLst>
                <a:gd name="adj" fmla="val 561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1">
              <a:extLst>
                <a:ext uri="{FF2B5EF4-FFF2-40B4-BE49-F238E27FC236}">
                  <a16:creationId xmlns:a16="http://schemas.microsoft.com/office/drawing/2014/main" id="{1E3BE83C-21B2-2D80-2FF9-38C6894456F0}"/>
                </a:ext>
              </a:extLst>
            </p:cNvPr>
            <p:cNvSpPr txBox="1"/>
            <p:nvPr/>
          </p:nvSpPr>
          <p:spPr>
            <a:xfrm>
              <a:off x="6933880" y="1756351"/>
              <a:ext cx="3078276" cy="541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>
                <a:lnSpc>
                  <a:spcPct val="200000"/>
                </a:lnSpc>
              </a:pPr>
              <a:r>
                <a:rPr lang="zh-CN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李飞飞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D9E30F36-7335-0BB2-7DE0-15F94E3CFC1E}"/>
              </a:ext>
            </a:extLst>
          </p:cNvPr>
          <p:cNvGrpSpPr/>
          <p:nvPr/>
        </p:nvGrpSpPr>
        <p:grpSpPr>
          <a:xfrm>
            <a:off x="6414031" y="1288157"/>
            <a:ext cx="2231059" cy="3413784"/>
            <a:chOff x="5818000" y="1756351"/>
            <a:chExt cx="5586883" cy="4136806"/>
          </a:xfrm>
        </p:grpSpPr>
        <p:sp>
          <p:nvSpPr>
            <p:cNvPr id="35" name="圆角矩形 1">
              <a:extLst>
                <a:ext uri="{FF2B5EF4-FFF2-40B4-BE49-F238E27FC236}">
                  <a16:creationId xmlns:a16="http://schemas.microsoft.com/office/drawing/2014/main" id="{0C1FE15C-B1D9-115C-CCA5-AAB1309CE5D4}"/>
                </a:ext>
              </a:extLst>
            </p:cNvPr>
            <p:cNvSpPr/>
            <p:nvPr/>
          </p:nvSpPr>
          <p:spPr>
            <a:xfrm>
              <a:off x="5818000" y="1843122"/>
              <a:ext cx="5586883" cy="4050035"/>
            </a:xfrm>
            <a:prstGeom prst="roundRect">
              <a:avLst>
                <a:gd name="adj" fmla="val 561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1">
              <a:extLst>
                <a:ext uri="{FF2B5EF4-FFF2-40B4-BE49-F238E27FC236}">
                  <a16:creationId xmlns:a16="http://schemas.microsoft.com/office/drawing/2014/main" id="{B23F2808-7EDC-5D0D-C4B7-7444D9271598}"/>
                </a:ext>
              </a:extLst>
            </p:cNvPr>
            <p:cNvSpPr txBox="1"/>
            <p:nvPr/>
          </p:nvSpPr>
          <p:spPr>
            <a:xfrm>
              <a:off x="6398232" y="1756351"/>
              <a:ext cx="3526925" cy="541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 algn="ctr">
                <a:lnSpc>
                  <a:spcPct val="200000"/>
                </a:lnSpc>
              </a:pPr>
              <a:r>
                <a:rPr lang="zh-CN" altLang="en-US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单越</a:t>
              </a:r>
            </a:p>
          </p:txBody>
        </p:sp>
      </p:grpSp>
      <p:sp>
        <p:nvSpPr>
          <p:cNvPr id="40" name="文本框 31">
            <a:extLst>
              <a:ext uri="{FF2B5EF4-FFF2-40B4-BE49-F238E27FC236}">
                <a16:creationId xmlns:a16="http://schemas.microsoft.com/office/drawing/2014/main" id="{3BE4E488-48BC-B5B5-41E4-BC47773F24DE}"/>
              </a:ext>
            </a:extLst>
          </p:cNvPr>
          <p:cNvSpPr txBox="1"/>
          <p:nvPr/>
        </p:nvSpPr>
        <p:spPr>
          <a:xfrm>
            <a:off x="1439126" y="1759180"/>
            <a:ext cx="2085016" cy="2952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342900" algn="just">
              <a:lnSpc>
                <a:spcPct val="20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业务功能设计与所有软件部分实现。包括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A*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在内的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中最短路算法、负极大值博弈树、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背包等；最短路算法可视化程序；所有业务流程代码；天气、邮件、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GPT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的第三方接口调用；人脸识别、图像识别与数据训练；地图设计与调试；硬件接口调试；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</a:p>
        </p:txBody>
      </p:sp>
      <p:sp>
        <p:nvSpPr>
          <p:cNvPr id="42" name="文本框 31">
            <a:extLst>
              <a:ext uri="{FF2B5EF4-FFF2-40B4-BE49-F238E27FC236}">
                <a16:creationId xmlns:a16="http://schemas.microsoft.com/office/drawing/2014/main" id="{5F190815-978F-B9FD-3E09-423DCF09D01F}"/>
              </a:ext>
            </a:extLst>
          </p:cNvPr>
          <p:cNvSpPr txBox="1"/>
          <p:nvPr/>
        </p:nvSpPr>
        <p:spPr>
          <a:xfrm>
            <a:off x="3887488" y="1808989"/>
            <a:ext cx="2085016" cy="1013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342900" algn="just">
              <a:lnSpc>
                <a:spcPct val="20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硬件测试、部件更换、排查人脸测试程序、蜂鸣器实现、视频制作、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PPT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</a:p>
        </p:txBody>
      </p:sp>
      <p:sp>
        <p:nvSpPr>
          <p:cNvPr id="43" name="文本框 31">
            <a:extLst>
              <a:ext uri="{FF2B5EF4-FFF2-40B4-BE49-F238E27FC236}">
                <a16:creationId xmlns:a16="http://schemas.microsoft.com/office/drawing/2014/main" id="{44EAD7FC-3A63-E7BD-B758-049CC48D1763}"/>
              </a:ext>
            </a:extLst>
          </p:cNvPr>
          <p:cNvSpPr txBox="1"/>
          <p:nvPr/>
        </p:nvSpPr>
        <p:spPr>
          <a:xfrm>
            <a:off x="6486973" y="1842677"/>
            <a:ext cx="2085016" cy="1013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342900" algn="just">
              <a:lnSpc>
                <a:spcPct val="20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硬件功能检测、硬件功能参数调试与接口整合实现、实验结果测试、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PPT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</a:p>
        </p:txBody>
      </p:sp>
    </p:spTree>
    <p:extLst>
      <p:ext uri="{BB962C8B-B14F-4D97-AF65-F5344CB8AC3E}">
        <p14:creationId xmlns:p14="http://schemas.microsoft.com/office/powerpoint/2010/main" val="540842760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 animBg="1"/>
      <p:bldP spid="40" grpId="0"/>
      <p:bldP spid="42" grpId="0"/>
      <p:bldP spid="4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2458991" y="1941827"/>
            <a:ext cx="5839485" cy="83869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5000" b="1" dirty="0">
                <a:solidFill>
                  <a:srgbClr val="071F65"/>
                </a:solidFill>
                <a:latin typeface="+mj-ea"/>
                <a:ea typeface="+mj-ea"/>
              </a:rPr>
              <a:t>演示完毕 谢谢大家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542581" y="2900164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6"/>
          <p:cNvSpPr>
            <a:spLocks noEditPoints="1"/>
          </p:cNvSpPr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75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1" grpId="0" animBg="1"/>
      <p:bldP spid="3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15213" y="1700134"/>
            <a:ext cx="1227940" cy="1310443"/>
          </a:xfrm>
          <a:prstGeom prst="rect">
            <a:avLst/>
          </a:prstGeom>
        </p:spPr>
      </p:pic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1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958441" y="2203969"/>
            <a:ext cx="1677382" cy="43858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背景与意义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5935903" y="1915163"/>
            <a:ext cx="1232832" cy="951116"/>
            <a:chOff x="9140243" y="2649839"/>
            <a:chExt cx="1643776" cy="1268153"/>
          </a:xfrm>
        </p:grpSpPr>
        <p:sp>
          <p:nvSpPr>
            <p:cNvPr id="32" name="矩形 31"/>
            <p:cNvSpPr/>
            <p:nvPr/>
          </p:nvSpPr>
          <p:spPr>
            <a:xfrm>
              <a:off x="9140243" y="2649839"/>
              <a:ext cx="1614117" cy="410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kumimoji="1" lang="en-US" altLang="zh-CN" dirty="0">
                  <a:solidFill>
                    <a:schemeClr val="bg1"/>
                  </a:solidFill>
                </a:rPr>
                <a:t>1-1 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选题背景</a:t>
              </a:r>
              <a:endParaRPr lang="zh-CN" altLang="en-US" dirty="0">
                <a:solidFill>
                  <a:schemeClr val="bg1"/>
                </a:solidFill>
                <a:sym typeface="微软雅黑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9169902" y="3507623"/>
              <a:ext cx="1614117" cy="410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1-2 </a:t>
              </a:r>
              <a:r>
                <a:rPr lang="zh-CN" altLang="en-US" dirty="0">
                  <a:solidFill>
                    <a:schemeClr val="bg1"/>
                  </a:solidFill>
                </a:rPr>
                <a:t>研究意义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3137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7" grpId="0"/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组合 78"/>
          <p:cNvGrpSpPr/>
          <p:nvPr/>
        </p:nvGrpSpPr>
        <p:grpSpPr>
          <a:xfrm>
            <a:off x="3312778" y="2659146"/>
            <a:ext cx="1958931" cy="1871909"/>
            <a:chOff x="3065829" y="2668267"/>
            <a:chExt cx="1872107" cy="1761728"/>
          </a:xfrm>
        </p:grpSpPr>
        <p:sp>
          <p:nvSpPr>
            <p:cNvPr id="80" name="椭圆 79"/>
            <p:cNvSpPr/>
            <p:nvPr/>
          </p:nvSpPr>
          <p:spPr>
            <a:xfrm>
              <a:off x="3115072" y="2668267"/>
              <a:ext cx="1761728" cy="1761728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4442509" y="276113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3439209" y="276113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065829" y="349265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4818429" y="349265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4442509" y="422417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3439209" y="420131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88" name="任意多边形 87"/>
              <p:cNvSpPr/>
              <p:nvPr/>
            </p:nvSpPr>
            <p:spPr>
              <a:xfrm>
                <a:off x="4008329" y="2956142"/>
                <a:ext cx="425885" cy="588724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任意多边形 88"/>
              <p:cNvSpPr/>
              <p:nvPr/>
            </p:nvSpPr>
            <p:spPr>
              <a:xfrm>
                <a:off x="3995803" y="3544866"/>
                <a:ext cx="739035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任意多边形 89"/>
              <p:cNvSpPr/>
              <p:nvPr/>
            </p:nvSpPr>
            <p:spPr>
              <a:xfrm>
                <a:off x="3594970" y="2943616"/>
                <a:ext cx="413359" cy="588724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任意多边形 90"/>
              <p:cNvSpPr/>
              <p:nvPr/>
            </p:nvSpPr>
            <p:spPr>
              <a:xfrm>
                <a:off x="3269293" y="3557392"/>
                <a:ext cx="726510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任意多边形 91"/>
              <p:cNvSpPr/>
              <p:nvPr/>
            </p:nvSpPr>
            <p:spPr>
              <a:xfrm>
                <a:off x="3582444" y="3569918"/>
                <a:ext cx="425885" cy="576197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任意多边形 92"/>
              <p:cNvSpPr/>
              <p:nvPr/>
            </p:nvSpPr>
            <p:spPr>
              <a:xfrm>
                <a:off x="4020855" y="3569918"/>
                <a:ext cx="388307" cy="576197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95" name="矩形 94"/>
          <p:cNvSpPr>
            <a:spLocks noChangeArrowheads="1"/>
          </p:cNvSpPr>
          <p:nvPr/>
        </p:nvSpPr>
        <p:spPr bwMode="auto">
          <a:xfrm>
            <a:off x="827476" y="1389755"/>
            <a:ext cx="7494437" cy="1029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在电子商务迅猛发展的背景下，智能物流小车项目融合图像识别，寻路算法和红外避障技术应运而生，旨在解决自动化物流需求的增长问题，随着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AI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技术的成熟，如机器学习和计算机视觉，小车得以精准识别障碍物的和物品，实现自主导航，这不仅顺应了无人化趋势，还接著物联网技术实现了远程监控和操控，提升了整体运作效率，此外还设计了人机交互功能来使其更具人性化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7" name="组合 96"/>
          <p:cNvGrpSpPr/>
          <p:nvPr/>
        </p:nvGrpSpPr>
        <p:grpSpPr>
          <a:xfrm>
            <a:off x="3796261" y="3097775"/>
            <a:ext cx="979519" cy="994650"/>
            <a:chOff x="3254772" y="2872916"/>
            <a:chExt cx="936104" cy="936104"/>
          </a:xfrm>
          <a:solidFill>
            <a:srgbClr val="444455"/>
          </a:solidFill>
        </p:grpSpPr>
        <p:sp>
          <p:nvSpPr>
            <p:cNvPr id="98" name="椭圆 97"/>
            <p:cNvSpPr/>
            <p:nvPr/>
          </p:nvSpPr>
          <p:spPr>
            <a:xfrm>
              <a:off x="3254772" y="2872916"/>
              <a:ext cx="936104" cy="9361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3469764" y="3187079"/>
              <a:ext cx="599300" cy="30414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15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背景</a:t>
              </a:r>
              <a:r>
                <a:rPr lang="en-US" altLang="zh-CN" sz="15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04" name="TextBox 103"/>
          <p:cNvSpPr txBox="1"/>
          <p:nvPr/>
        </p:nvSpPr>
        <p:spPr>
          <a:xfrm>
            <a:off x="1699473" y="2614413"/>
            <a:ext cx="191590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自动化物流需求增长</a:t>
            </a:r>
          </a:p>
        </p:txBody>
      </p:sp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</a:rPr>
              <a:t>选题背景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2" name="TextBox 103">
            <a:extLst>
              <a:ext uri="{FF2B5EF4-FFF2-40B4-BE49-F238E27FC236}">
                <a16:creationId xmlns:a16="http://schemas.microsoft.com/office/drawing/2014/main" id="{7B05DEF7-BBE8-C0D5-A467-9C776FABB73A}"/>
              </a:ext>
            </a:extLst>
          </p:cNvPr>
          <p:cNvSpPr txBox="1"/>
          <p:nvPr/>
        </p:nvSpPr>
        <p:spPr>
          <a:xfrm>
            <a:off x="1434715" y="3442295"/>
            <a:ext cx="191590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人工智能技术的应用</a:t>
            </a:r>
          </a:p>
        </p:txBody>
      </p:sp>
      <p:sp>
        <p:nvSpPr>
          <p:cNvPr id="3" name="TextBox 103">
            <a:extLst>
              <a:ext uri="{FF2B5EF4-FFF2-40B4-BE49-F238E27FC236}">
                <a16:creationId xmlns:a16="http://schemas.microsoft.com/office/drawing/2014/main" id="{8147A848-C128-1E40-3B1A-73C9EE36A88C}"/>
              </a:ext>
            </a:extLst>
          </p:cNvPr>
          <p:cNvSpPr txBox="1"/>
          <p:nvPr/>
        </p:nvSpPr>
        <p:spPr>
          <a:xfrm>
            <a:off x="2493036" y="4375853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无人化趋势</a:t>
            </a:r>
          </a:p>
        </p:txBody>
      </p:sp>
      <p:sp>
        <p:nvSpPr>
          <p:cNvPr id="4" name="TextBox 103">
            <a:extLst>
              <a:ext uri="{FF2B5EF4-FFF2-40B4-BE49-F238E27FC236}">
                <a16:creationId xmlns:a16="http://schemas.microsoft.com/office/drawing/2014/main" id="{A974F26E-70D1-8613-5987-5E6E5A3BF1F9}"/>
              </a:ext>
            </a:extLst>
          </p:cNvPr>
          <p:cNvSpPr txBox="1"/>
          <p:nvPr/>
        </p:nvSpPr>
        <p:spPr>
          <a:xfrm>
            <a:off x="4845180" y="2507241"/>
            <a:ext cx="172354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物联网技术的发展</a:t>
            </a:r>
          </a:p>
        </p:txBody>
      </p:sp>
      <p:sp>
        <p:nvSpPr>
          <p:cNvPr id="5" name="TextBox 103">
            <a:extLst>
              <a:ext uri="{FF2B5EF4-FFF2-40B4-BE49-F238E27FC236}">
                <a16:creationId xmlns:a16="http://schemas.microsoft.com/office/drawing/2014/main" id="{53AEF019-A362-9F25-9CB3-05DECDC35D0C}"/>
              </a:ext>
            </a:extLst>
          </p:cNvPr>
          <p:cNvSpPr txBox="1"/>
          <p:nvPr/>
        </p:nvSpPr>
        <p:spPr>
          <a:xfrm>
            <a:off x="5315890" y="3436999"/>
            <a:ext cx="191590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环保和可持续性考虑</a:t>
            </a:r>
          </a:p>
        </p:txBody>
      </p:sp>
      <p:sp>
        <p:nvSpPr>
          <p:cNvPr id="6" name="TextBox 103">
            <a:extLst>
              <a:ext uri="{FF2B5EF4-FFF2-40B4-BE49-F238E27FC236}">
                <a16:creationId xmlns:a16="http://schemas.microsoft.com/office/drawing/2014/main" id="{2D58DA18-0F30-FB8E-3946-779367BD5401}"/>
              </a:ext>
            </a:extLst>
          </p:cNvPr>
          <p:cNvSpPr txBox="1"/>
          <p:nvPr/>
        </p:nvSpPr>
        <p:spPr>
          <a:xfrm>
            <a:off x="4815829" y="4415054"/>
            <a:ext cx="13388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提升用户体验</a:t>
            </a:r>
          </a:p>
        </p:txBody>
      </p:sp>
    </p:spTree>
    <p:extLst>
      <p:ext uri="{BB962C8B-B14F-4D97-AF65-F5344CB8AC3E}">
        <p14:creationId xmlns:p14="http://schemas.microsoft.com/office/powerpoint/2010/main" val="283503786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研究意义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17" name="箭头3"/>
          <p:cNvSpPr>
            <a:spLocks/>
          </p:cNvSpPr>
          <p:nvPr/>
        </p:nvSpPr>
        <p:spPr bwMode="gray">
          <a:xfrm flipV="1">
            <a:off x="1531850" y="2889667"/>
            <a:ext cx="819764" cy="114053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18" name="箭头2"/>
          <p:cNvSpPr>
            <a:spLocks/>
          </p:cNvSpPr>
          <p:nvPr/>
        </p:nvSpPr>
        <p:spPr bwMode="gray">
          <a:xfrm rot="16200000">
            <a:off x="1747861" y="2415012"/>
            <a:ext cx="243647" cy="974403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19" name="箭头1"/>
          <p:cNvSpPr>
            <a:spLocks/>
          </p:cNvSpPr>
          <p:nvPr/>
        </p:nvSpPr>
        <p:spPr bwMode="gray">
          <a:xfrm>
            <a:off x="1526579" y="1643759"/>
            <a:ext cx="819764" cy="132119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20" name="文本1"/>
          <p:cNvSpPr>
            <a:spLocks noChangeArrowheads="1"/>
          </p:cNvSpPr>
          <p:nvPr/>
        </p:nvSpPr>
        <p:spPr bwMode="gray">
          <a:xfrm>
            <a:off x="3378267" y="1352205"/>
            <a:ext cx="4434093" cy="896993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该项目通过集成图像识别、寻路算法和红外避障等先进技术，展示了物流行业自动化与智能化的未来发展方向。它能够显著提升物流效率，减少对人力的依赖，降低运营成本，同时提高准确性和安全性，为构建智慧物流生态系统奠定基础。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标题1"/>
          <p:cNvSpPr>
            <a:spLocks noChangeArrowheads="1"/>
          </p:cNvSpPr>
          <p:nvPr/>
        </p:nvSpPr>
        <p:spPr bwMode="gray">
          <a:xfrm>
            <a:off x="2446313" y="1347614"/>
            <a:ext cx="931954" cy="901585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solidFill>
                  <a:sysClr val="window" lastClr="FFFFFF">
                    <a:lumMod val="95000"/>
                  </a:sysClr>
                </a:solidFill>
                <a:latin typeface="微软雅黑" pitchFamily="34" charset="-122"/>
                <a:ea typeface="微软雅黑" pitchFamily="34" charset="-122"/>
              </a:rPr>
              <a:t>推动物流行业自动化与智能化转型</a:t>
            </a:r>
            <a:endParaRPr lang="zh-CN" altLang="zh-CN" sz="1200" b="1" dirty="0">
              <a:solidFill>
                <a:sysClr val="window" lastClr="FFFFFF">
                  <a:lumMod val="95000"/>
                </a:sys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文本2"/>
          <p:cNvSpPr>
            <a:spLocks noChangeArrowheads="1"/>
          </p:cNvSpPr>
          <p:nvPr/>
        </p:nvSpPr>
        <p:spPr bwMode="gray">
          <a:xfrm>
            <a:off x="3378267" y="2442238"/>
            <a:ext cx="4434093" cy="894027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 智能物流小车的成功研发和应用，证明了人工智能技术如机器学习、计算机视觉和物联网技术在物流场景中的实用性。这不仅推动了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AI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技术的发展，还促进了不同技术之间的融合，为其他行业应用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AI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技术提供了参考案例和实践经验。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标题2"/>
          <p:cNvSpPr>
            <a:spLocks noChangeArrowheads="1"/>
          </p:cNvSpPr>
          <p:nvPr/>
        </p:nvSpPr>
        <p:spPr bwMode="gray">
          <a:xfrm>
            <a:off x="2356887" y="2442238"/>
            <a:ext cx="1021382" cy="894027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solidFill>
                  <a:sysClr val="window" lastClr="FFFFFF">
                    <a:lumMod val="95000"/>
                  </a:sysClr>
                </a:solidFill>
                <a:latin typeface="微软雅黑" pitchFamily="34" charset="-122"/>
                <a:ea typeface="微软雅黑" pitchFamily="34" charset="-122"/>
              </a:rPr>
              <a:t>促进人工智能技术跨领域合作</a:t>
            </a:r>
            <a:endParaRPr lang="zh-CN" altLang="zh-CN" sz="1200" b="1" dirty="0">
              <a:solidFill>
                <a:sysClr val="window" lastClr="FFFFFF">
                  <a:lumMod val="95000"/>
                </a:sys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文本3"/>
          <p:cNvSpPr>
            <a:spLocks noChangeArrowheads="1"/>
          </p:cNvSpPr>
          <p:nvPr/>
        </p:nvSpPr>
        <p:spPr bwMode="ltGray">
          <a:xfrm>
            <a:off x="3378267" y="3523042"/>
            <a:ext cx="4434093" cy="88605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 项目采用电动驱动和优化的能源管理系统，减少了碳排放，符合全球环保和可持续发展的目标。通过提高物流过程的效率，节约资源，减少浪费，智能物流小车项目体现了现代企业社会责任感，展现了技术进步与环境保护相协调的可能性。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标题3"/>
          <p:cNvSpPr>
            <a:spLocks noChangeArrowheads="1"/>
          </p:cNvSpPr>
          <p:nvPr/>
        </p:nvSpPr>
        <p:spPr bwMode="gray">
          <a:xfrm>
            <a:off x="2446313" y="3523042"/>
            <a:ext cx="931954" cy="886051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solidFill>
                  <a:sysClr val="window" lastClr="FFFFFF">
                    <a:lumMod val="95000"/>
                  </a:sysClr>
                </a:solidFill>
                <a:latin typeface="微软雅黑" pitchFamily="34" charset="-122"/>
                <a:ea typeface="微软雅黑" pitchFamily="34" charset="-122"/>
              </a:rPr>
              <a:t>响应环保与可持续发展技术</a:t>
            </a:r>
            <a:endParaRPr lang="zh-CN" altLang="zh-CN" sz="1200" b="1" dirty="0">
              <a:solidFill>
                <a:sysClr val="window" lastClr="FFFFFF">
                  <a:lumMod val="95000"/>
                </a:sys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Oval 19"/>
          <p:cNvSpPr>
            <a:spLocks noChangeArrowheads="1"/>
          </p:cNvSpPr>
          <p:nvPr/>
        </p:nvSpPr>
        <p:spPr bwMode="auto">
          <a:xfrm>
            <a:off x="1111928" y="2442238"/>
            <a:ext cx="892911" cy="894027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lIns="62118" tIns="31058" rIns="62118" bIns="31058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900" b="1" kern="0" dirty="0">
                <a:solidFill>
                  <a:schemeClr val="bg1"/>
                </a:solidFill>
                <a:latin typeface="Arial" pitchFamily="34" charset="0"/>
                <a:ea typeface="微软雅黑" pitchFamily="34" charset="-122"/>
              </a:rPr>
              <a:t>研究意义</a:t>
            </a:r>
          </a:p>
        </p:txBody>
      </p:sp>
    </p:spTree>
    <p:extLst>
      <p:ext uri="{BB962C8B-B14F-4D97-AF65-F5344CB8AC3E}">
        <p14:creationId xmlns:p14="http://schemas.microsoft.com/office/powerpoint/2010/main" val="1579403186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47449" y="1675705"/>
            <a:ext cx="1227940" cy="1310443"/>
          </a:xfrm>
          <a:prstGeom prst="rect">
            <a:avLst/>
          </a:prstGeom>
        </p:spPr>
      </p:pic>
      <p:sp>
        <p:nvSpPr>
          <p:cNvPr id="35" name="梯形 34"/>
          <p:cNvSpPr/>
          <p:nvPr/>
        </p:nvSpPr>
        <p:spPr>
          <a:xfrm rot="16200000">
            <a:off x="5584648" y="-338488"/>
            <a:ext cx="1718803" cy="5399903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37" name="梯形 36"/>
          <p:cNvSpPr/>
          <p:nvPr/>
        </p:nvSpPr>
        <p:spPr>
          <a:xfrm rot="5400000">
            <a:off x="998730" y="477602"/>
            <a:ext cx="1758050" cy="3755509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27" name="文本框 2"/>
          <p:cNvSpPr txBox="1"/>
          <p:nvPr/>
        </p:nvSpPr>
        <p:spPr>
          <a:xfrm>
            <a:off x="2796809" y="1917123"/>
            <a:ext cx="872675" cy="90024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Part</a:t>
            </a:r>
            <a:r>
              <a:rPr lang="en-US" altLang="zh-CN" sz="5400" b="1" dirty="0">
                <a:solidFill>
                  <a:schemeClr val="bg1"/>
                </a:solidFill>
              </a:rPr>
              <a:t>2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9098" y="2019303"/>
            <a:ext cx="4293483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场景搭建与业务逻辑</a:t>
            </a:r>
          </a:p>
        </p:txBody>
      </p:sp>
    </p:spTree>
    <p:extLst>
      <p:ext uri="{BB962C8B-B14F-4D97-AF65-F5344CB8AC3E}">
        <p14:creationId xmlns:p14="http://schemas.microsoft.com/office/powerpoint/2010/main" val="262690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7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/>
          <p:cNvSpPr>
            <a:spLocks noChangeArrowheads="1"/>
          </p:cNvSpPr>
          <p:nvPr/>
        </p:nvSpPr>
        <p:spPr bwMode="auto">
          <a:xfrm>
            <a:off x="476188" y="177842"/>
            <a:ext cx="387798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场景搭建理论</a:t>
            </a:r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——</a:t>
            </a: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抽象建模</a:t>
            </a:r>
          </a:p>
        </p:txBody>
      </p:sp>
      <p:sp>
        <p:nvSpPr>
          <p:cNvPr id="16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C791E6A-5548-3BDF-1EAA-BF47A9E1C807}"/>
              </a:ext>
            </a:extLst>
          </p:cNvPr>
          <p:cNvSpPr txBox="1"/>
          <p:nvPr/>
        </p:nvSpPr>
        <p:spPr>
          <a:xfrm>
            <a:off x="577516" y="1828654"/>
            <a:ext cx="8057398" cy="1966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>
                <a:latin typeface="+mj-ea"/>
                <a:ea typeface="+mj-ea"/>
              </a:rPr>
              <a:t>	</a:t>
            </a:r>
            <a:r>
              <a:rPr lang="zh-CN" altLang="en-US" sz="2400" dirty="0">
                <a:latin typeface="+mj-ea"/>
                <a:ea typeface="+mj-ea"/>
              </a:rPr>
              <a:t>设计有</a:t>
            </a:r>
            <a:r>
              <a:rPr lang="en-US" altLang="zh-CN" sz="2400" dirty="0">
                <a:latin typeface="+mj-ea"/>
                <a:ea typeface="+mj-ea"/>
              </a:rPr>
              <a:t>4*4</a:t>
            </a:r>
            <a:r>
              <a:rPr lang="zh-CN" altLang="en-US" sz="2400" dirty="0">
                <a:latin typeface="+mj-ea"/>
                <a:ea typeface="+mj-ea"/>
              </a:rPr>
              <a:t>共</a:t>
            </a:r>
            <a:r>
              <a:rPr lang="en-US" altLang="zh-CN" sz="2400" dirty="0">
                <a:latin typeface="+mj-ea"/>
                <a:ea typeface="+mj-ea"/>
              </a:rPr>
              <a:t>16</a:t>
            </a:r>
            <a:r>
              <a:rPr lang="zh-CN" altLang="en-US" sz="2400" dirty="0">
                <a:latin typeface="+mj-ea"/>
                <a:ea typeface="+mj-ea"/>
              </a:rPr>
              <a:t>个用户点和</a:t>
            </a:r>
            <a:r>
              <a:rPr lang="en-US" altLang="zh-CN" sz="2400" dirty="0">
                <a:latin typeface="+mj-ea"/>
                <a:ea typeface="+mj-ea"/>
              </a:rPr>
              <a:t>1</a:t>
            </a:r>
            <a:r>
              <a:rPr lang="zh-CN" altLang="en-US" sz="2400" dirty="0">
                <a:latin typeface="+mj-ea"/>
                <a:ea typeface="+mj-ea"/>
              </a:rPr>
              <a:t>个驿站。每两个坐标点之间直线距离相等，可构成方格图，但实际路长不等。在寻路时采用多种最短路算法进行。</a:t>
            </a:r>
            <a:endParaRPr lang="en-US" altLang="zh-CN" sz="2400" dirty="0"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endParaRPr lang="zh-CN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47406522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203132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场景搭建实景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E40ED47-E8A1-AACA-25D2-352894C2B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249" y="639505"/>
            <a:ext cx="5813319" cy="435828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741939E-FFE4-716F-7183-600CF454ED7A}"/>
              </a:ext>
            </a:extLst>
          </p:cNvPr>
          <p:cNvSpPr txBox="1"/>
          <p:nvPr/>
        </p:nvSpPr>
        <p:spPr>
          <a:xfrm>
            <a:off x="1341120" y="4089862"/>
            <a:ext cx="1973435" cy="34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rgbClr val="00B05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起始点（驿站）</a:t>
            </a:r>
            <a:endParaRPr lang="zh-CN" altLang="en-US" sz="1400" dirty="0">
              <a:solidFill>
                <a:srgbClr val="00B05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DE62502A-E45E-1369-497E-EC0CB2E558F7}"/>
              </a:ext>
            </a:extLst>
          </p:cNvPr>
          <p:cNvSpPr/>
          <p:nvPr/>
        </p:nvSpPr>
        <p:spPr>
          <a:xfrm>
            <a:off x="1873135" y="3901440"/>
            <a:ext cx="160712" cy="1884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696419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/>
          <p:cNvSpPr>
            <a:spLocks noChangeArrowheads="1"/>
          </p:cNvSpPr>
          <p:nvPr/>
        </p:nvSpPr>
        <p:spPr bwMode="auto">
          <a:xfrm>
            <a:off x="476188" y="177842"/>
            <a:ext cx="5416863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场景搭建理论</a:t>
            </a:r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——</a:t>
            </a: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可视化界面展示场景</a:t>
            </a:r>
          </a:p>
        </p:txBody>
      </p:sp>
      <p:sp>
        <p:nvSpPr>
          <p:cNvPr id="16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1800">
              <a:solidFill>
                <a:srgbClr val="FFFFFF"/>
              </a:solidFill>
              <a:sym typeface="微软雅黑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9B5A982-45BF-9C1A-D885-C2C8F9C3B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741" y="639505"/>
            <a:ext cx="6823419" cy="430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374385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https://v.youku.com/v_show/id_XNTg4OTcwMDM3Ng==.html">
  <a:themeElements>
    <a:clrScheme name="自定义 95">
      <a:dk1>
        <a:sysClr val="windowText" lastClr="000000"/>
      </a:dk1>
      <a:lt1>
        <a:sysClr val="window" lastClr="FFFFFF"/>
      </a:lt1>
      <a:dk2>
        <a:srgbClr val="3F3F3F"/>
      </a:dk2>
      <a:lt2>
        <a:srgbClr val="E3DED1"/>
      </a:lt2>
      <a:accent1>
        <a:srgbClr val="071F65"/>
      </a:accent1>
      <a:accent2>
        <a:srgbClr val="7F7F7F"/>
      </a:accent2>
      <a:accent3>
        <a:srgbClr val="414456"/>
      </a:accent3>
      <a:accent4>
        <a:srgbClr val="444455"/>
      </a:accent4>
      <a:accent5>
        <a:srgbClr val="444455"/>
      </a:accent5>
      <a:accent6>
        <a:srgbClr val="7F7F7F"/>
      </a:accent6>
      <a:hlink>
        <a:srgbClr val="002060"/>
      </a:hlink>
      <a:folHlink>
        <a:srgbClr val="B26B0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8127</TotalTime>
  <Words>1315</Words>
  <Application>Microsoft Office PowerPoint</Application>
  <PresentationFormat>全屏显示(16:9)</PresentationFormat>
  <Paragraphs>166</Paragraphs>
  <Slides>27</Slides>
  <Notes>27</Notes>
  <HiddenSlides>0</HiddenSlides>
  <MMClips>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微软雅黑</vt:lpstr>
      <vt:lpstr>幼圆</vt:lpstr>
      <vt:lpstr>Arial</vt:lpstr>
      <vt:lpstr>Arial Black</vt:lpstr>
      <vt:lpstr>Calibri</vt:lpstr>
      <vt:lpstr>Wingdings 2</vt:lpstr>
      <vt:lpstr>https://v.youku.com/v_show/id_XNTg4OTcwMDM3Ng==.html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tukuppt</dc:title>
  <dc:subject>熊猫办公</dc:subject>
  <dc:creator>www.tukuppt.com</dc:creator>
  <cp:keywords>tukuppt</cp:keywords>
  <cp:lastModifiedBy>Feifei Li</cp:lastModifiedBy>
  <cp:revision>90</cp:revision>
  <dcterms:created xsi:type="dcterms:W3CDTF">2014-06-03T07:56:23Z</dcterms:created>
  <dcterms:modified xsi:type="dcterms:W3CDTF">2024-07-17T18:37:51Z</dcterms:modified>
  <cp:category>tukuppt</cp:category>
</cp:coreProperties>
</file>

<file path=docProps/thumbnail.jpeg>
</file>